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336" r:id="rId2"/>
    <p:sldId id="314" r:id="rId3"/>
    <p:sldId id="258" r:id="rId4"/>
    <p:sldId id="291" r:id="rId5"/>
    <p:sldId id="316" r:id="rId6"/>
    <p:sldId id="317" r:id="rId7"/>
    <p:sldId id="347" r:id="rId8"/>
    <p:sldId id="320" r:id="rId9"/>
    <p:sldId id="358" r:id="rId10"/>
    <p:sldId id="359" r:id="rId11"/>
    <p:sldId id="360" r:id="rId12"/>
    <p:sldId id="361" r:id="rId13"/>
    <p:sldId id="385" r:id="rId14"/>
    <p:sldId id="344" r:id="rId15"/>
    <p:sldId id="346" r:id="rId16"/>
    <p:sldId id="319" r:id="rId17"/>
    <p:sldId id="318" r:id="rId18"/>
    <p:sldId id="324" r:id="rId19"/>
    <p:sldId id="349" r:id="rId20"/>
    <p:sldId id="351" r:id="rId21"/>
    <p:sldId id="352" r:id="rId22"/>
    <p:sldId id="350" r:id="rId23"/>
    <p:sldId id="386" r:id="rId24"/>
    <p:sldId id="353" r:id="rId25"/>
    <p:sldId id="342" r:id="rId26"/>
    <p:sldId id="376" r:id="rId27"/>
    <p:sldId id="377" r:id="rId28"/>
    <p:sldId id="337" r:id="rId29"/>
    <p:sldId id="355" r:id="rId30"/>
    <p:sldId id="363" r:id="rId31"/>
    <p:sldId id="387" r:id="rId32"/>
    <p:sldId id="357" r:id="rId33"/>
    <p:sldId id="356" r:id="rId34"/>
    <p:sldId id="332" r:id="rId35"/>
    <p:sldId id="378" r:id="rId36"/>
    <p:sldId id="381" r:id="rId37"/>
    <p:sldId id="371" r:id="rId38"/>
    <p:sldId id="379" r:id="rId39"/>
    <p:sldId id="380" r:id="rId40"/>
    <p:sldId id="367" r:id="rId41"/>
    <p:sldId id="368" r:id="rId42"/>
    <p:sldId id="369" r:id="rId43"/>
    <p:sldId id="382" r:id="rId44"/>
    <p:sldId id="383" r:id="rId45"/>
    <p:sldId id="384" r:id="rId46"/>
    <p:sldId id="372" r:id="rId47"/>
    <p:sldId id="333" r:id="rId48"/>
    <p:sldId id="374" r:id="rId49"/>
    <p:sldId id="267" r:id="rId50"/>
    <p:sldId id="313" r:id="rId51"/>
    <p:sldId id="334" r:id="rId52"/>
    <p:sldId id="335" r:id="rId53"/>
    <p:sldId id="373" r:id="rId54"/>
    <p:sldId id="339" r:id="rId55"/>
    <p:sldId id="27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056"/>
    <p:restoredTop sz="96395"/>
  </p:normalViewPr>
  <p:slideViewPr>
    <p:cSldViewPr snapToGrid="0" snapToObjects="1">
      <p:cViewPr varScale="1">
        <p:scale>
          <a:sx n="135" d="100"/>
          <a:sy n="135" d="100"/>
        </p:scale>
        <p:origin x="184" y="80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9/2/22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444011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2A38C67-2D84-A14D-B434-381291C3002C}" type="datetime1">
              <a:rPr lang="de-CH" smtClean="0"/>
              <a:t>02.09.22</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0DB781BB-A6E7-7143-87BF-80694C88B79B}" type="datetime1">
              <a:rPr lang="de-CH" smtClean="0"/>
              <a:t>02.09.22</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F3CE85C2-E6C3-BE42-808B-2CFC8B09CA47}" type="datetime1">
              <a:rPr lang="de-CH" smtClean="0"/>
              <a:t>02.09.22</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6DEE04A0-3BC3-6340-97F1-509DAB88D32B}" type="datetime1">
              <a:rPr lang="de-CH" smtClean="0"/>
              <a:t>02.09.22</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3527F78B-1555-2549-B9BF-CBB3EC135792}" type="datetime1">
              <a:rPr lang="de-CH" smtClean="0"/>
              <a:t>02.09.22</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195DDCA2-0E37-9843-839F-E114A5DD091D}" type="datetime1">
              <a:rPr lang="de-CH" smtClean="0"/>
              <a:t>02.09.22</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DA12093F-02EF-7C49-86DB-351FB34FC8C2}" type="datetime1">
              <a:rPr lang="de-CH" smtClean="0"/>
              <a:t>02.09.22</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August 2022, v. 1.0,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69E10ED3-849E-CD48-B07A-D24EDB957FF2}" type="datetime1">
              <a:rPr lang="de-CH" smtClean="0"/>
              <a:t>02.09.22</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August 2022, v. 1.0,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C15C96AE-7CF0-624A-BEA4-6F41AEF35672}" type="datetime1">
              <a:rPr lang="de-CH" smtClean="0"/>
              <a:t>02.09.22</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August 2022, v. 1.0,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32A0AF74-D694-7245-98EA-DBF2D015F6CA}" type="datetime1">
              <a:rPr lang="de-CH" smtClean="0"/>
              <a:t>02.09.22</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3F7D1CFC-515A-0548-9EDF-8A6C00495E14}" type="datetime1">
              <a:rPr lang="de-CH" smtClean="0"/>
              <a:t>02.09.22</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6CA77-B826-BE4D-A381-8E2368444F44}" type="datetime1">
              <a:rPr lang="de-CH" smtClean="0"/>
              <a:t>02.09.22</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August 2022, v. 1.0,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dirty="0"/>
              <a:t>August 2022, v. 1.0,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dirty="0"/>
              <a:t>August 2022, v. 1.0,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dirty="0"/>
              <a:t>August 2022, v. 1.0,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/01 </a:t>
            </a:r>
            <a:r>
              <a:rPr lang="de-DE" sz="1400" dirty="0" err="1">
                <a:solidFill>
                  <a:schemeClr val="tx1"/>
                </a:solidFill>
                <a:latin typeface="Courier New" panose="02070309020205020404" pitchFamily="49" charset="0"/>
                <a:cs typeface="Courier New" panose="02070309020205020404" pitchFamily="49" charset="0"/>
              </a:rPr>
              <a:t>Introduction</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 the walker code into a class </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August 2022, v. 1.0,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1 classes/</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9A89-68CE-4B72-AF61-E1F4E2926318}"/>
              </a:ext>
            </a:extLst>
          </p:cNvPr>
          <p:cNvSpPr>
            <a:spLocks noGrp="1"/>
          </p:cNvSpPr>
          <p:nvPr>
            <p:ph type="title"/>
          </p:nvPr>
        </p:nvSpPr>
        <p:spPr/>
        <p:txBody>
          <a:bodyPr/>
          <a:lstStyle/>
          <a:p>
            <a:r>
              <a:rPr lang="en-CH" dirty="0"/>
              <a:t>After exercise, open discussion notes</a:t>
            </a:r>
          </a:p>
        </p:txBody>
      </p:sp>
      <p:sp>
        <p:nvSpPr>
          <p:cNvPr id="3" name="Content Placeholder 2">
            <a:extLst>
              <a:ext uri="{FF2B5EF4-FFF2-40B4-BE49-F238E27FC236}">
                <a16:creationId xmlns:a16="http://schemas.microsoft.com/office/drawing/2014/main" id="{139862D4-9E93-1231-C7DF-0E110FE0C234}"/>
              </a:ext>
            </a:extLst>
          </p:cNvPr>
          <p:cNvSpPr>
            <a:spLocks noGrp="1"/>
          </p:cNvSpPr>
          <p:nvPr>
            <p:ph idx="1"/>
          </p:nvPr>
        </p:nvSpPr>
        <p:spPr>
          <a:xfrm>
            <a:off x="446400" y="1318438"/>
            <a:ext cx="11224800" cy="5403037"/>
          </a:xfrm>
        </p:spPr>
        <p:txBody>
          <a:bodyPr>
            <a:normAutofit fontScale="92500" lnSpcReduction="20000"/>
          </a:bodyPr>
          <a:lstStyle/>
          <a:p>
            <a:r>
              <a:rPr lang="en-US" sz="1800" dirty="0"/>
              <a:t>Classes group data and functions that belong together</a:t>
            </a:r>
          </a:p>
          <a:p>
            <a:pPr lvl="1"/>
            <a:r>
              <a:rPr lang="en-US" sz="1600" dirty="0"/>
              <a:t>Classes are used to put together sets of parameters that belong together and would be otherwise passed over and over to a set of functions</a:t>
            </a:r>
          </a:p>
          <a:p>
            <a:pPr lvl="1"/>
            <a:r>
              <a:rPr lang="en-US" sz="1600" dirty="0"/>
              <a:t>Classes are templates for bundles of data and “methods”, i.e. functions that have access to the data stored in an instance</a:t>
            </a:r>
          </a:p>
          <a:p>
            <a:r>
              <a:rPr lang="en-US" sz="2000" dirty="0"/>
              <a:t>How is the code with the class better?</a:t>
            </a:r>
          </a:p>
          <a:p>
            <a:pPr lvl="1"/>
            <a:r>
              <a:rPr lang="en-US" sz="1600" dirty="0"/>
              <a:t>all parameters are specified once at the start, grouped together nicely</a:t>
            </a:r>
            <a:br>
              <a:rPr lang="en-US" sz="1600" dirty="0"/>
            </a:br>
            <a:r>
              <a:rPr lang="en-US" sz="1600" dirty="0"/>
              <a:t>the signature of most functions is simplified</a:t>
            </a:r>
            <a:endParaRPr lang="en-US" sz="2000" dirty="0"/>
          </a:p>
          <a:p>
            <a:r>
              <a:rPr lang="en-US" sz="2000" dirty="0"/>
              <a:t>What belongs and do not belong to a class?</a:t>
            </a:r>
          </a:p>
          <a:p>
            <a:pPr lvl="1"/>
            <a:r>
              <a:rPr lang="en-US" sz="1600" dirty="0"/>
              <a:t>Anything for which you can imagine to write 5 different variants depending on your mood</a:t>
            </a:r>
          </a:p>
          <a:p>
            <a:pPr lvl="1"/>
            <a:r>
              <a:rPr lang="en-US" sz="1600" dirty="0"/>
              <a:t>For example, plotting code: write functions that take instances and create a plot instead. This also helps separating the dependencies from plotting libraries from the computational code. Related to Model-View pattern</a:t>
            </a:r>
          </a:p>
          <a:p>
            <a:pPr lvl="1"/>
            <a:r>
              <a:rPr lang="en-US" sz="1600" dirty="0"/>
              <a:t>Smell: a method that does not use any of the data in the instance</a:t>
            </a:r>
            <a:endParaRPr lang="en-US" sz="2000" dirty="0"/>
          </a:p>
          <a:p>
            <a:r>
              <a:rPr lang="en-US" sz="2000" dirty="0"/>
              <a:t>Which methods should be private?</a:t>
            </a:r>
          </a:p>
          <a:p>
            <a:pPr lvl="1"/>
            <a:r>
              <a:rPr lang="en-US" sz="1600" dirty="0"/>
              <a:t>think about the “interface”, i.e. the part of the class that an external user is supposed to use directly</a:t>
            </a:r>
          </a:p>
          <a:p>
            <a:r>
              <a:rPr lang="en-US" sz="2400" dirty="0"/>
              <a:t>Design questions</a:t>
            </a:r>
          </a:p>
          <a:p>
            <a:pPr lvl="1"/>
            <a:r>
              <a:rPr lang="en-US" sz="1600" dirty="0"/>
              <a:t>-  should </a:t>
            </a:r>
            <a:r>
              <a:rPr lang="en-US" sz="1600" dirty="0" err="1"/>
              <a:t>i</a:t>
            </a:r>
            <a:r>
              <a:rPr lang="en-US" sz="1600" dirty="0"/>
              <a:t>, j belong to the class?</a:t>
            </a:r>
            <a:br>
              <a:rPr lang="en-US" sz="1600" dirty="0"/>
            </a:br>
            <a:r>
              <a:rPr lang="en-US" sz="1600" dirty="0"/>
              <a:t>-  should </a:t>
            </a:r>
            <a:r>
              <a:rPr lang="en-US" sz="1600" dirty="0" err="1"/>
              <a:t>random_state</a:t>
            </a:r>
            <a:r>
              <a:rPr lang="en-US" sz="1600" dirty="0"/>
              <a:t> belong to the class?</a:t>
            </a:r>
          </a:p>
          <a:p>
            <a:r>
              <a:rPr lang="en-US" sz="2000" dirty="0"/>
              <a:t>What are the smells that remain?</a:t>
            </a:r>
          </a:p>
          <a:p>
            <a:pPr lvl="1"/>
            <a:r>
              <a:rPr lang="en-US" sz="1600" dirty="0"/>
              <a:t># need to do the bookkeeping for </a:t>
            </a:r>
            <a:r>
              <a:rPr lang="en-US" sz="1600" dirty="0" err="1"/>
              <a:t>i</a:t>
            </a:r>
            <a:r>
              <a:rPr lang="en-US" sz="1600" dirty="0"/>
              <a:t>, j in case you want to create / simulate entire trajectories</a:t>
            </a:r>
            <a:br>
              <a:rPr lang="en-US" sz="1600" dirty="0"/>
            </a:br>
            <a:r>
              <a:rPr lang="en-US" sz="1600" dirty="0"/>
              <a:t># changing the next step probability is going to be trouble</a:t>
            </a:r>
            <a:br>
              <a:rPr lang="en-US" sz="1600" dirty="0"/>
            </a:br>
            <a:r>
              <a:rPr lang="en-US" sz="1600" dirty="0"/>
              <a:t># adding a new activation map requires adding a new piece to the code</a:t>
            </a:r>
            <a:br>
              <a:rPr lang="en-US" sz="1600" dirty="0"/>
            </a:br>
            <a:r>
              <a:rPr lang="en-US" sz="1600" dirty="0"/>
              <a:t># what if </a:t>
            </a:r>
            <a:r>
              <a:rPr lang="en-US" sz="1600" dirty="0" err="1"/>
              <a:t>map_type</a:t>
            </a:r>
            <a:r>
              <a:rPr lang="en-US" sz="1600" dirty="0"/>
              <a:t> is not any of the 3?</a:t>
            </a:r>
          </a:p>
          <a:p>
            <a:endParaRPr lang="en-US" sz="2000" dirty="0"/>
          </a:p>
          <a:p>
            <a:endParaRPr lang="en-US" sz="2000" dirty="0"/>
          </a:p>
          <a:p>
            <a:pPr lvl="1"/>
            <a:endParaRPr lang="en-CH" sz="1600" dirty="0"/>
          </a:p>
        </p:txBody>
      </p:sp>
      <p:sp>
        <p:nvSpPr>
          <p:cNvPr id="4" name="Footer Placeholder 3">
            <a:extLst>
              <a:ext uri="{FF2B5EF4-FFF2-40B4-BE49-F238E27FC236}">
                <a16:creationId xmlns:a16="http://schemas.microsoft.com/office/drawing/2014/main" id="{02D56C06-1722-E71B-13B4-BC44B01663D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A6C1956-7464-D1F5-9C99-91B3878CDCE6}"/>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257753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38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fontScale="90000"/>
          </a:bodyPr>
          <a:lstStyle/>
          <a:p>
            <a:pPr algn="ctr"/>
            <a:r>
              <a:rPr lang="en-US" dirty="0"/>
              <a:t>Chapter 2: There are many ways to build an instance</a:t>
            </a:r>
            <a:br>
              <a:rPr lang="en-US" dirty="0"/>
            </a:br>
            <a:r>
              <a:rPr lang="en-US" dirty="0"/>
              <a:t>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6449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670-7C4B-4CE2-5B7E-69119EA64523}"/>
              </a:ext>
            </a:extLst>
          </p:cNvPr>
          <p:cNvSpPr>
            <a:spLocks noGrp="1"/>
          </p:cNvSpPr>
          <p:nvPr>
            <p:ph type="title"/>
          </p:nvPr>
        </p:nvSpPr>
        <p:spPr/>
        <p:txBody>
          <a:bodyPr/>
          <a:lstStyle/>
          <a:p>
            <a:r>
              <a:rPr lang="en-CH" dirty="0"/>
              <a:t>There are many ways to build an instance</a:t>
            </a:r>
          </a:p>
        </p:txBody>
      </p:sp>
      <p:sp>
        <p:nvSpPr>
          <p:cNvPr id="3" name="Content Placeholder 2">
            <a:extLst>
              <a:ext uri="{FF2B5EF4-FFF2-40B4-BE49-F238E27FC236}">
                <a16:creationId xmlns:a16="http://schemas.microsoft.com/office/drawing/2014/main" id="{2C7E22E6-3BC3-F370-220B-392F3FE22676}"/>
              </a:ext>
            </a:extLst>
          </p:cNvPr>
          <p:cNvSpPr>
            <a:spLocks noGrp="1"/>
          </p:cNvSpPr>
          <p:nvPr>
            <p:ph idx="1"/>
          </p:nvPr>
        </p:nvSpPr>
        <p:spPr/>
        <p:txBody>
          <a:bodyPr>
            <a:normAutofit/>
          </a:bodyPr>
          <a:lstStyle/>
          <a:p>
            <a:r>
              <a:rPr lang="en-CH" dirty="0"/>
              <a:t>In tests, typically one wants to specify all the parameters *exactly*</a:t>
            </a:r>
          </a:p>
          <a:p>
            <a:r>
              <a:rPr lang="en-CH" dirty="0"/>
              <a:t>Sometimes there are multiple ways of setting the parameters, e.g. setting the initial weights in a neural network</a:t>
            </a:r>
          </a:p>
          <a:p>
            <a:r>
              <a:rPr lang="en-CH" dirty="0"/>
              <a:t>The instance could be created from some saved parameters (serialization)</a:t>
            </a:r>
          </a:p>
          <a:p>
            <a:endParaRPr lang="en-CH" dirty="0"/>
          </a:p>
          <a:p>
            <a:endParaRPr lang="en-CH" dirty="0"/>
          </a:p>
          <a:p>
            <a:pPr lvl="2"/>
            <a:endParaRPr lang="en-CH" dirty="0"/>
          </a:p>
        </p:txBody>
      </p:sp>
      <p:sp>
        <p:nvSpPr>
          <p:cNvPr id="4" name="Footer Placeholder 3">
            <a:extLst>
              <a:ext uri="{FF2B5EF4-FFF2-40B4-BE49-F238E27FC236}">
                <a16:creationId xmlns:a16="http://schemas.microsoft.com/office/drawing/2014/main" id="{BC19CF80-AF00-84E8-4662-4D63E69793E5}"/>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5A4C4A1B-0102-2207-3DEE-186C7E6270C4}"/>
              </a:ext>
            </a:extLst>
          </p:cNvPr>
          <p:cNvSpPr txBox="1"/>
          <p:nvPr/>
        </p:nvSpPr>
        <p:spPr>
          <a:xfrm>
            <a:off x="838200" y="3959822"/>
            <a:ext cx="10805400" cy="2585323"/>
          </a:xfrm>
          <a:prstGeom prst="rect">
            <a:avLst/>
          </a:prstGeom>
          <a:noFill/>
        </p:spPr>
        <p:txBody>
          <a:bodyPr wrap="square">
            <a:spAutoFit/>
          </a:bodyPr>
          <a:lstStyle/>
          <a:p>
            <a:r>
              <a:rPr lang="en-CH" dirty="0"/>
              <a:t>Open discussion notes:</a:t>
            </a:r>
          </a:p>
          <a:p>
            <a:pPr marL="285750" indent="-285750">
              <a:buFontTx/>
              <a:buChar char="-"/>
            </a:pPr>
            <a:r>
              <a:rPr lang="en-CH" dirty="0"/>
              <a:t>Look at Walker class, if/elif part – that’s an example of having multiple ways of initializing the activation_map. </a:t>
            </a:r>
          </a:p>
          <a:p>
            <a:pPr marL="742950" lvl="1" indent="-285750">
              <a:buFontTx/>
              <a:buChar char="-"/>
            </a:pPr>
            <a:r>
              <a:rPr lang="en-CH" dirty="0"/>
              <a:t>What do you think of it?</a:t>
            </a:r>
          </a:p>
          <a:p>
            <a:pPr marL="742950" lvl="1" indent="-285750">
              <a:buFontTx/>
              <a:buChar char="-"/>
            </a:pPr>
            <a:r>
              <a:rPr lang="en-CH" dirty="0"/>
              <a:t>Have you seen this kind of situation before?</a:t>
            </a:r>
          </a:p>
          <a:p>
            <a:pPr marL="285750" indent="-285750">
              <a:buFontTx/>
              <a:buChar char="-"/>
            </a:pPr>
            <a:r>
              <a:rPr lang="en-CH" dirty="0"/>
              <a:t>What happens if we want to add a new activation map type? </a:t>
            </a:r>
          </a:p>
          <a:p>
            <a:pPr marL="285750" indent="-285750">
              <a:buFontTx/>
              <a:buChar char="-"/>
            </a:pPr>
            <a:r>
              <a:rPr lang="en-CH" dirty="0"/>
              <a:t>What if a colleague wants to do the same?</a:t>
            </a:r>
          </a:p>
          <a:p>
            <a:pPr marL="285750" indent="-285750">
              <a:buFontTx/>
              <a:buChar char="-"/>
            </a:pPr>
            <a:r>
              <a:rPr lang="en-CH" dirty="0"/>
              <a:t>What happens if I want to test that one of the initializations is correct?</a:t>
            </a:r>
          </a:p>
          <a:p>
            <a:pPr marL="285750" indent="-285750">
              <a:buFontTx/>
              <a:buChar char="-"/>
            </a:pPr>
            <a:r>
              <a:rPr lang="en-CH" dirty="0"/>
              <a:t>What do you think is the smell, and how would you fix it?</a:t>
            </a:r>
          </a:p>
          <a:p>
            <a:pPr marL="285750" indent="-285750">
              <a:buFontTx/>
              <a:buChar char="-"/>
            </a:pPr>
            <a:endParaRPr lang="en-CH" dirty="0"/>
          </a:p>
        </p:txBody>
      </p:sp>
      <p:sp>
        <p:nvSpPr>
          <p:cNvPr id="7" name="TextBox 6">
            <a:extLst>
              <a:ext uri="{FF2B5EF4-FFF2-40B4-BE49-F238E27FC236}">
                <a16:creationId xmlns:a16="http://schemas.microsoft.com/office/drawing/2014/main" id="{2F082334-AF66-455E-1624-61A792DFAA12}"/>
              </a:ext>
            </a:extLst>
          </p:cNvPr>
          <p:cNvSpPr txBox="1"/>
          <p:nvPr/>
        </p:nvSpPr>
        <p:spPr>
          <a:xfrm>
            <a:off x="7908813" y="4856032"/>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4161158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Tree>
    <p:extLst>
      <p:ext uri="{BB962C8B-B14F-4D97-AF65-F5344CB8AC3E}">
        <p14:creationId xmlns:p14="http://schemas.microsoft.com/office/powerpoint/2010/main" val="1427915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y’all?!</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apocaliptic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August 2022, v. 1.0,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923877"/>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br>
              <a:rPr lang="en-CH" sz="2000" dirty="0"/>
            </a:br>
            <a:endParaRPr lang="en-CH" sz="2000" dirty="0"/>
          </a:p>
          <a:p>
            <a:r>
              <a:rPr lang="en-CH" sz="2400" b="1" dirty="0"/>
              <a:t>How would you fix it?</a:t>
            </a:r>
          </a:p>
        </p:txBody>
      </p:sp>
    </p:spTree>
    <p:extLst>
      <p:ext uri="{BB962C8B-B14F-4D97-AF65-F5344CB8AC3E}">
        <p14:creationId xmlns:p14="http://schemas.microsoft.com/office/powerpoint/2010/main" val="330246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246769"/>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252974"/>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activation_map varies independently of the class Walker</a:t>
            </a:r>
          </a:p>
        </p:txBody>
      </p:sp>
      <p:sp>
        <p:nvSpPr>
          <p:cNvPr id="7" name="TextBox 6">
            <a:extLst>
              <a:ext uri="{FF2B5EF4-FFF2-40B4-BE49-F238E27FC236}">
                <a16:creationId xmlns:a16="http://schemas.microsoft.com/office/drawing/2014/main" id="{85F3DDFA-197A-BA30-7F3F-F36403BB657B}"/>
              </a:ext>
            </a:extLst>
          </p:cNvPr>
          <p:cNvSpPr txBox="1"/>
          <p:nvPr/>
        </p:nvSpPr>
        <p:spPr>
          <a:xfrm>
            <a:off x="6064469" y="5535494"/>
            <a:ext cx="4191600" cy="369332"/>
          </a:xfrm>
          <a:prstGeom prst="rect">
            <a:avLst/>
          </a:prstGeom>
          <a:noFill/>
        </p:spPr>
        <p:txBody>
          <a:bodyPr wrap="square">
            <a:spAutoFit/>
          </a:bodyPr>
          <a:lstStyle/>
          <a:p>
            <a:r>
              <a:rPr lang="en-CH" sz="1800" dirty="0"/>
              <a:t>We need two ingredients to fix this</a:t>
            </a:r>
          </a:p>
        </p:txBody>
      </p:sp>
    </p:spTree>
    <p:extLst>
      <p:ext uri="{BB962C8B-B14F-4D97-AF65-F5344CB8AC3E}">
        <p14:creationId xmlns:p14="http://schemas.microsoft.com/office/powerpoint/2010/main" val="865667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1EFE-B059-79F2-20AC-45C17B9A87BB}"/>
              </a:ext>
            </a:extLst>
          </p:cNvPr>
          <p:cNvSpPr>
            <a:spLocks noGrp="1"/>
          </p:cNvSpPr>
          <p:nvPr>
            <p:ph type="title"/>
          </p:nvPr>
        </p:nvSpPr>
        <p:spPr/>
        <p:txBody>
          <a:bodyPr/>
          <a:lstStyle/>
          <a:p>
            <a:r>
              <a:rPr lang="en-CH" dirty="0"/>
              <a:t>Factory methods build instances in different ways</a:t>
            </a:r>
          </a:p>
        </p:txBody>
      </p:sp>
      <p:sp>
        <p:nvSpPr>
          <p:cNvPr id="3" name="Footer Placeholder 2">
            <a:extLst>
              <a:ext uri="{FF2B5EF4-FFF2-40B4-BE49-F238E27FC236}">
                <a16:creationId xmlns:a16="http://schemas.microsoft.com/office/drawing/2014/main" id="{8338358C-4E08-2363-8ED6-0B87770FF3FD}"/>
              </a:ext>
            </a:extLst>
          </p:cNvPr>
          <p:cNvSpPr>
            <a:spLocks noGrp="1"/>
          </p:cNvSpPr>
          <p:nvPr>
            <p:ph type="ftr" sz="quarter" idx="11"/>
          </p:nvPr>
        </p:nvSpPr>
        <p:spPr/>
        <p:txBody>
          <a:bodyPr/>
          <a:lstStyle/>
          <a:p>
            <a:r>
              <a:rPr lang="en-US" dirty="0"/>
              <a:t>August 2022, v. 1.0, CC BY-SA 4.0</a:t>
            </a:r>
          </a:p>
        </p:txBody>
      </p:sp>
      <p:pic>
        <p:nvPicPr>
          <p:cNvPr id="9" name="Picture 8">
            <a:extLst>
              <a:ext uri="{FF2B5EF4-FFF2-40B4-BE49-F238E27FC236}">
                <a16:creationId xmlns:a16="http://schemas.microsoft.com/office/drawing/2014/main" id="{9C8267BF-BE3E-5DAE-A4F7-1D31FAEA595F}"/>
              </a:ext>
            </a:extLst>
          </p:cNvPr>
          <p:cNvPicPr>
            <a:picLocks noChangeAspect="1"/>
          </p:cNvPicPr>
          <p:nvPr/>
        </p:nvPicPr>
        <p:blipFill>
          <a:blip r:embed="rId2"/>
          <a:stretch>
            <a:fillRect/>
          </a:stretch>
        </p:blipFill>
        <p:spPr>
          <a:xfrm>
            <a:off x="483100" y="1505638"/>
            <a:ext cx="6969082" cy="4319162"/>
          </a:xfrm>
          <a:prstGeom prst="rect">
            <a:avLst/>
          </a:prstGeom>
        </p:spPr>
      </p:pic>
      <p:sp>
        <p:nvSpPr>
          <p:cNvPr id="10" name="TextBox 9">
            <a:extLst>
              <a:ext uri="{FF2B5EF4-FFF2-40B4-BE49-F238E27FC236}">
                <a16:creationId xmlns:a16="http://schemas.microsoft.com/office/drawing/2014/main" id="{8B7ED603-4178-4F76-92D5-7250CAAF5972}"/>
              </a:ext>
            </a:extLst>
          </p:cNvPr>
          <p:cNvSpPr txBox="1"/>
          <p:nvPr/>
        </p:nvSpPr>
        <p:spPr>
          <a:xfrm>
            <a:off x="7797993" y="4070975"/>
            <a:ext cx="3322589" cy="1754326"/>
          </a:xfrm>
          <a:prstGeom prst="rect">
            <a:avLst/>
          </a:prstGeom>
          <a:noFill/>
          <a:ln>
            <a:solidFill>
              <a:schemeClr val="tx1"/>
            </a:solidFill>
          </a:ln>
        </p:spPr>
        <p:txBody>
          <a:bodyPr wrap="square" rtlCol="0">
            <a:spAutoFit/>
          </a:bodyPr>
          <a:lstStyle/>
          <a:p>
            <a:r>
              <a:rPr lang="en-CH" dirty="0"/>
              <a:t>A @classmethod is a method that takes a reference to the </a:t>
            </a:r>
            <a:r>
              <a:rPr lang="en-CH" b="1" dirty="0"/>
              <a:t>class</a:t>
            </a:r>
            <a:r>
              <a:rPr lang="en-CH" dirty="0"/>
              <a:t>, not the </a:t>
            </a:r>
            <a:r>
              <a:rPr lang="en-CH" b="1" dirty="0"/>
              <a:t>instance</a:t>
            </a:r>
            <a:r>
              <a:rPr lang="en-CH" dirty="0"/>
              <a:t>, as its input</a:t>
            </a:r>
          </a:p>
          <a:p>
            <a:endParaRPr lang="en-CH" dirty="0"/>
          </a:p>
          <a:p>
            <a:r>
              <a:rPr lang="en-CH" dirty="0"/>
              <a:t>Their main use is as factory methods, to create instances</a:t>
            </a:r>
          </a:p>
        </p:txBody>
      </p:sp>
      <p:sp>
        <p:nvSpPr>
          <p:cNvPr id="11" name="TextBox 10">
            <a:extLst>
              <a:ext uri="{FF2B5EF4-FFF2-40B4-BE49-F238E27FC236}">
                <a16:creationId xmlns:a16="http://schemas.microsoft.com/office/drawing/2014/main" id="{AE6A2D1C-DF29-BCBC-E944-CDE7CE900B76}"/>
              </a:ext>
            </a:extLst>
          </p:cNvPr>
          <p:cNvSpPr txBox="1"/>
          <p:nvPr/>
        </p:nvSpPr>
        <p:spPr>
          <a:xfrm>
            <a:off x="6653193" y="1847130"/>
            <a:ext cx="3440607" cy="646331"/>
          </a:xfrm>
          <a:prstGeom prst="rect">
            <a:avLst/>
          </a:prstGeom>
          <a:solidFill>
            <a:schemeClr val="accent6">
              <a:lumMod val="20000"/>
              <a:lumOff val="80000"/>
            </a:schemeClr>
          </a:solidFill>
        </p:spPr>
        <p:txBody>
          <a:bodyPr wrap="square" rtlCol="0">
            <a:spAutoFit/>
          </a:bodyPr>
          <a:lstStyle/>
          <a:p>
            <a:r>
              <a:rPr lang="en-CH" dirty="0"/>
              <a:t>The main constructor should not do anything fancy</a:t>
            </a:r>
          </a:p>
        </p:txBody>
      </p:sp>
      <p:sp>
        <p:nvSpPr>
          <p:cNvPr id="12" name="TextBox 11">
            <a:extLst>
              <a:ext uri="{FF2B5EF4-FFF2-40B4-BE49-F238E27FC236}">
                <a16:creationId xmlns:a16="http://schemas.microsoft.com/office/drawing/2014/main" id="{22141E84-8CFC-4B42-5C28-85BCCC1635C8}"/>
              </a:ext>
            </a:extLst>
          </p:cNvPr>
          <p:cNvSpPr txBox="1"/>
          <p:nvPr/>
        </p:nvSpPr>
        <p:spPr>
          <a:xfrm>
            <a:off x="6653193" y="2834953"/>
            <a:ext cx="3440607" cy="923330"/>
          </a:xfrm>
          <a:prstGeom prst="rect">
            <a:avLst/>
          </a:prstGeom>
          <a:solidFill>
            <a:schemeClr val="accent2">
              <a:lumMod val="20000"/>
              <a:lumOff val="80000"/>
            </a:schemeClr>
          </a:solidFill>
        </p:spPr>
        <p:txBody>
          <a:bodyPr wrap="square" rtlCol="0">
            <a:spAutoFit/>
          </a:bodyPr>
          <a:lstStyle/>
          <a:p>
            <a:r>
              <a:rPr lang="en-CH" dirty="0"/>
              <a:t>The factory methods create the parameters in some fancy way, then call the basic constructor</a:t>
            </a:r>
          </a:p>
        </p:txBody>
      </p:sp>
      <p:sp>
        <p:nvSpPr>
          <p:cNvPr id="5" name="Rectangle 4">
            <a:extLst>
              <a:ext uri="{FF2B5EF4-FFF2-40B4-BE49-F238E27FC236}">
                <a16:creationId xmlns:a16="http://schemas.microsoft.com/office/drawing/2014/main" id="{3C3D0E4E-AF58-010F-B26F-38EEDF91E1C6}"/>
              </a:ext>
            </a:extLst>
          </p:cNvPr>
          <p:cNvSpPr/>
          <p:nvPr/>
        </p:nvSpPr>
        <p:spPr>
          <a:xfrm>
            <a:off x="400594" y="5495109"/>
            <a:ext cx="377081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56334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de-DE" dirty="0"/>
              <a:t>Live Coding </a:t>
            </a:r>
            <a:r>
              <a:rPr lang="de-DE" dirty="0" err="1"/>
              <a:t>factory</a:t>
            </a:r>
            <a:r>
              <a:rPr lang="de-DE" dirty="0"/>
              <a:t> </a:t>
            </a:r>
            <a:r>
              <a:rPr lang="de-DE" dirty="0" err="1"/>
              <a:t>methods</a:t>
            </a:r>
            <a:endParaRPr lang="en-DE" dirty="0"/>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walker</a:t>
            </a:r>
            <a:r>
              <a:rPr lang="de-DE" sz="1400" dirty="0">
                <a:latin typeface="Courier New" panose="02070309020205020404" pitchFamily="49" charset="0"/>
                <a:cs typeface="Courier New" panose="02070309020205020404" pitchFamily="49" charset="0"/>
              </a:rPr>
              <a:t>/</a:t>
            </a:r>
            <a:r>
              <a:rPr lang="de-DE" sz="1400" dirty="0" err="1">
                <a:latin typeface="Courier New" panose="02070309020205020404" pitchFamily="49" charset="0"/>
                <a:cs typeface="Courier New" panose="02070309020205020404" pitchFamily="49" charset="0"/>
              </a:rPr>
              <a:t>Step</a:t>
            </a:r>
            <a:r>
              <a:rPr lang="de-DE" sz="1400" dirty="0">
                <a:latin typeface="Courier New" panose="02070309020205020404" pitchFamily="49" charset="0"/>
                <a:cs typeface="Courier New" panose="02070309020205020404" pitchFamily="49" charset="0"/>
              </a:rPr>
              <a:t> 2 </a:t>
            </a:r>
            <a:r>
              <a:rPr lang="de-DE" sz="1400" dirty="0" err="1">
                <a:latin typeface="Courier New" panose="02070309020205020404" pitchFamily="49" charset="0"/>
                <a:cs typeface="Courier New" panose="02070309020205020404" pitchFamily="49" charset="0"/>
              </a:rPr>
              <a:t>factory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method</a:t>
            </a:r>
            <a:r>
              <a:rPr lang="de-DE" sz="1400" dirty="0">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9188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8774-2A9A-CCB0-4FC0-217B20C44AE3}"/>
              </a:ext>
            </a:extLst>
          </p:cNvPr>
          <p:cNvSpPr>
            <a:spLocks noGrp="1"/>
          </p:cNvSpPr>
          <p:nvPr>
            <p:ph type="title"/>
          </p:nvPr>
        </p:nvSpPr>
        <p:spPr/>
        <p:txBody>
          <a:bodyPr>
            <a:normAutofit fontScale="90000"/>
          </a:bodyPr>
          <a:lstStyle/>
          <a:p>
            <a:r>
              <a:rPr lang="en-CH" dirty="0"/>
              <a:t>Factory methods take us only this far...</a:t>
            </a:r>
            <a:br>
              <a:rPr lang="en-CH" dirty="0"/>
            </a:br>
            <a:endParaRPr lang="en-CH" dirty="0"/>
          </a:p>
        </p:txBody>
      </p:sp>
      <p:sp>
        <p:nvSpPr>
          <p:cNvPr id="3" name="Footer Placeholder 2">
            <a:extLst>
              <a:ext uri="{FF2B5EF4-FFF2-40B4-BE49-F238E27FC236}">
                <a16:creationId xmlns:a16="http://schemas.microsoft.com/office/drawing/2014/main" id="{E5A330D9-6941-C36D-F5EE-FCB0B8B4CD10}"/>
              </a:ext>
            </a:extLst>
          </p:cNvPr>
          <p:cNvSpPr>
            <a:spLocks noGrp="1"/>
          </p:cNvSpPr>
          <p:nvPr>
            <p:ph type="ftr" sz="quarter" idx="11"/>
          </p:nvPr>
        </p:nvSpPr>
        <p:spPr/>
        <p:txBody>
          <a:bodyPr/>
          <a:lstStyle/>
          <a:p>
            <a:r>
              <a:rPr lang="en-US"/>
              <a:t>August 2022, v. 1.0, CC BY-SA 4.0</a:t>
            </a:r>
          </a:p>
        </p:txBody>
      </p:sp>
      <p:pic>
        <p:nvPicPr>
          <p:cNvPr id="4" name="Picture 3">
            <a:extLst>
              <a:ext uri="{FF2B5EF4-FFF2-40B4-BE49-F238E27FC236}">
                <a16:creationId xmlns:a16="http://schemas.microsoft.com/office/drawing/2014/main" id="{29D4A052-71F9-B816-2E7F-A988AB0E5D0C}"/>
              </a:ext>
            </a:extLst>
          </p:cNvPr>
          <p:cNvPicPr>
            <a:picLocks noChangeAspect="1"/>
          </p:cNvPicPr>
          <p:nvPr/>
        </p:nvPicPr>
        <p:blipFill>
          <a:blip r:embed="rId2"/>
          <a:stretch>
            <a:fillRect/>
          </a:stretch>
        </p:blipFill>
        <p:spPr>
          <a:xfrm>
            <a:off x="459112" y="1169079"/>
            <a:ext cx="5377688" cy="4737850"/>
          </a:xfrm>
          <a:prstGeom prst="rect">
            <a:avLst/>
          </a:prstGeom>
        </p:spPr>
      </p:pic>
      <p:sp>
        <p:nvSpPr>
          <p:cNvPr id="5" name="TextBox 4">
            <a:extLst>
              <a:ext uri="{FF2B5EF4-FFF2-40B4-BE49-F238E27FC236}">
                <a16:creationId xmlns:a16="http://schemas.microsoft.com/office/drawing/2014/main" id="{EA7E92BB-D865-FEA5-9EC0-75248FBAA991}"/>
              </a:ext>
            </a:extLst>
          </p:cNvPr>
          <p:cNvSpPr txBox="1"/>
          <p:nvPr/>
        </p:nvSpPr>
        <p:spPr>
          <a:xfrm>
            <a:off x="5990400" y="1599012"/>
            <a:ext cx="5833737" cy="3785652"/>
          </a:xfrm>
          <a:prstGeom prst="rect">
            <a:avLst/>
          </a:prstGeom>
          <a:noFill/>
        </p:spPr>
        <p:txBody>
          <a:bodyPr wrap="square">
            <a:spAutoFit/>
          </a:bodyPr>
          <a:lstStyle/>
          <a:p>
            <a:r>
              <a:rPr lang="en-CH" sz="2000" dirty="0"/>
              <a:t>We broke apart the monolitic constructor into a basic, parameter setting part, and the specialized activation-map initialization.</a:t>
            </a:r>
          </a:p>
          <a:p>
            <a:pPr marL="285750" indent="-285750">
              <a:buFont typeface="Arial" panose="020B0604020202020204" pitchFamily="34" charset="0"/>
              <a:buChar char="•"/>
            </a:pPr>
            <a:endParaRPr lang="en-CH" sz="2000" dirty="0"/>
          </a:p>
          <a:p>
            <a:pPr marL="457200" indent="-457200">
              <a:buFont typeface="+mj-lt"/>
              <a:buAutoNum type="arabicPeriod"/>
            </a:pPr>
            <a:r>
              <a:rPr lang="en-CH" sz="2000" dirty="0"/>
              <a:t>The </a:t>
            </a:r>
            <a:r>
              <a:rPr lang="en-CH" sz="2000" strike="sngStrike" dirty="0"/>
              <a:t>constructor</a:t>
            </a:r>
            <a:r>
              <a:rPr lang="en-CH" sz="2000" dirty="0"/>
              <a:t> </a:t>
            </a:r>
            <a:r>
              <a:rPr lang="en-CH" sz="2000" dirty="0">
                <a:solidFill>
                  <a:schemeClr val="accent6"/>
                </a:solidFill>
              </a:rPr>
              <a:t>factory method</a:t>
            </a:r>
            <a:r>
              <a:rPr lang="en-CH" sz="2000" dirty="0"/>
              <a:t>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strike="sngStrike" dirty="0"/>
              <a:t>It is difficult to test</a:t>
            </a:r>
          </a:p>
          <a:p>
            <a:pPr marL="457200" indent="-457200">
              <a:buFont typeface="+mj-lt"/>
              <a:buAutoNum type="arabicPeriod"/>
            </a:pPr>
            <a:r>
              <a:rPr lang="en-CH" sz="2000" strike="sngStrike" dirty="0"/>
              <a:t>It is not flexible, e.g. what happens if we want to create an instance from parameters saved on file?</a:t>
            </a:r>
          </a:p>
          <a:p>
            <a:endParaRPr lang="en-CH" sz="2000" dirty="0"/>
          </a:p>
        </p:txBody>
      </p:sp>
      <p:pic>
        <p:nvPicPr>
          <p:cNvPr id="8" name="Picture 7">
            <a:extLst>
              <a:ext uri="{FF2B5EF4-FFF2-40B4-BE49-F238E27FC236}">
                <a16:creationId xmlns:a16="http://schemas.microsoft.com/office/drawing/2014/main" id="{41463EF0-5CAF-AABA-F778-D5AEA6A96230}"/>
              </a:ext>
            </a:extLst>
          </p:cNvPr>
          <p:cNvPicPr>
            <a:picLocks noChangeAspect="1"/>
          </p:cNvPicPr>
          <p:nvPr/>
        </p:nvPicPr>
        <p:blipFill>
          <a:blip r:embed="rId3"/>
          <a:stretch>
            <a:fillRect/>
          </a:stretch>
        </p:blipFill>
        <p:spPr>
          <a:xfrm>
            <a:off x="459112" y="6045600"/>
            <a:ext cx="6609200" cy="196800"/>
          </a:xfrm>
          <a:prstGeom prst="rect">
            <a:avLst/>
          </a:prstGeom>
        </p:spPr>
      </p:pic>
      <p:sp>
        <p:nvSpPr>
          <p:cNvPr id="6" name="Rectangle 5">
            <a:extLst>
              <a:ext uri="{FF2B5EF4-FFF2-40B4-BE49-F238E27FC236}">
                <a16:creationId xmlns:a16="http://schemas.microsoft.com/office/drawing/2014/main" id="{92C508B8-4BB7-2B1E-1740-FDB7D9AF29EE}"/>
              </a:ext>
            </a:extLst>
          </p:cNvPr>
          <p:cNvSpPr/>
          <p:nvPr/>
        </p:nvSpPr>
        <p:spPr>
          <a:xfrm>
            <a:off x="336331" y="5947048"/>
            <a:ext cx="683953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743346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344-A95F-A0EF-65C2-674B587C28CC}"/>
              </a:ext>
            </a:extLst>
          </p:cNvPr>
          <p:cNvSpPr>
            <a:spLocks noGrp="1"/>
          </p:cNvSpPr>
          <p:nvPr>
            <p:ph type="title"/>
          </p:nvPr>
        </p:nvSpPr>
        <p:spPr/>
        <p:txBody>
          <a:bodyPr/>
          <a:lstStyle/>
          <a:p>
            <a:r>
              <a:rPr lang="en-CH" dirty="0"/>
              <a:t>Persistence and serialization: Saving grouped data</a:t>
            </a:r>
          </a:p>
        </p:txBody>
      </p:sp>
      <p:sp>
        <p:nvSpPr>
          <p:cNvPr id="3" name="Content Placeholder 2">
            <a:extLst>
              <a:ext uri="{FF2B5EF4-FFF2-40B4-BE49-F238E27FC236}">
                <a16:creationId xmlns:a16="http://schemas.microsoft.com/office/drawing/2014/main" id="{722CAA48-B2A8-1563-C973-CB218E7C4371}"/>
              </a:ext>
            </a:extLst>
          </p:cNvPr>
          <p:cNvSpPr>
            <a:spLocks noGrp="1"/>
          </p:cNvSpPr>
          <p:nvPr>
            <p:ph idx="1"/>
          </p:nvPr>
        </p:nvSpPr>
        <p:spPr/>
        <p:txBody>
          <a:bodyPr>
            <a:normAutofit/>
          </a:bodyPr>
          <a:lstStyle/>
          <a:p>
            <a:r>
              <a:rPr lang="en-CH" sz="2400" dirty="0"/>
              <a:t>Persistence: saving the state of an instance to disk</a:t>
            </a:r>
          </a:p>
          <a:p>
            <a:r>
              <a:rPr lang="en-CH" sz="2400" dirty="0"/>
              <a:t>Serialization: transforming an object into another representation; in this context, something that can be saved to disk</a:t>
            </a:r>
          </a:p>
          <a:p>
            <a:endParaRPr lang="en-CH" sz="2400" dirty="0"/>
          </a:p>
          <a:p>
            <a:r>
              <a:rPr lang="en-CH" sz="2400" dirty="0"/>
              <a:t>pickle</a:t>
            </a:r>
          </a:p>
          <a:p>
            <a:pPr lvl="1"/>
            <a:r>
              <a:rPr lang="en-CH" sz="2000" dirty="0"/>
              <a:t>Easy to use, it shoud just work</a:t>
            </a:r>
          </a:p>
          <a:p>
            <a:pPr lvl="1"/>
            <a:r>
              <a:rPr lang="en-CH" sz="2000" dirty="0"/>
              <a:t>It breaks easily when the code changes (a simple renaming of the class, for instance)</a:t>
            </a:r>
          </a:p>
          <a:p>
            <a:r>
              <a:rPr lang="en-CH" sz="2400" dirty="0"/>
              <a:t>JSON</a:t>
            </a:r>
          </a:p>
          <a:p>
            <a:pPr lvl="1"/>
            <a:r>
              <a:rPr lang="en-CH" sz="2000" dirty="0"/>
              <a:t>the file equivalent of a dictionary</a:t>
            </a:r>
          </a:p>
          <a:p>
            <a:pPr lvl="1"/>
            <a:r>
              <a:rPr lang="en-CH" sz="2000" dirty="0"/>
              <a:t>you’ll need to handle the transformation to and from json yourself</a:t>
            </a:r>
          </a:p>
          <a:p>
            <a:pPr lvl="1"/>
            <a:r>
              <a:rPr lang="en-CH" sz="2000" dirty="0"/>
              <a:t>custom types like Numpy arrays are not supported by default, need to turn them into lists or strings, or else save them separately and add the path in the JSON file</a:t>
            </a:r>
            <a:endParaRPr lang="en-CH" sz="2400" dirty="0"/>
          </a:p>
          <a:p>
            <a:pPr lvl="1"/>
            <a:endParaRPr lang="en-CH" sz="2000" dirty="0"/>
          </a:p>
        </p:txBody>
      </p:sp>
      <p:sp>
        <p:nvSpPr>
          <p:cNvPr id="4" name="Footer Placeholder 3">
            <a:extLst>
              <a:ext uri="{FF2B5EF4-FFF2-40B4-BE49-F238E27FC236}">
                <a16:creationId xmlns:a16="http://schemas.microsoft.com/office/drawing/2014/main" id="{869F9430-59A9-984D-3EFD-8616442FD2D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841419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en-CH" dirty="0"/>
              <a:t>Serialization live coding</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72262EA8-4C60-4B47-8DC5-9CC9F5346D11}"/>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1CB44EEB-716B-3EE2-70E1-75048E016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B1B464CE-B75E-3D88-16AC-FA2EFA3F0C1D}"/>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5A5338BD-D13F-E7CD-519C-07FED6B3083D}"/>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02a </a:t>
            </a:r>
            <a:r>
              <a:rPr lang="en-GB" sz="1400" dirty="0" err="1">
                <a:latin typeface="Courier New" panose="02070309020205020404" pitchFamily="49" charset="0"/>
                <a:cs typeface="Courier New" panose="02070309020205020404" pitchFamily="49" charset="0"/>
              </a:rPr>
              <a:t>Serialization.ipynb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43657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br>
              <a:rPr lang="de-DE" b="1" dirty="0"/>
            </a:br>
            <a:r>
              <a:rPr lang="de-DE" sz="3600" b="1" dirty="0" err="1"/>
              <a:t>Serialize</a:t>
            </a:r>
            <a:r>
              <a:rPr lang="de-DE" sz="3600" b="1" dirty="0"/>
              <a:t> </a:t>
            </a:r>
            <a:r>
              <a:rPr lang="de-DE" sz="3600" b="1" dirty="0" err="1"/>
              <a:t>the</a:t>
            </a:r>
            <a:r>
              <a:rPr lang="de-DE" sz="3600" b="1" dirty="0"/>
              <a:t> Walker</a:t>
            </a:r>
            <a:endParaRPr lang="en-CH" sz="3600"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Content Placeholder 4">
            <a:extLst>
              <a:ext uri="{FF2B5EF4-FFF2-40B4-BE49-F238E27FC236}">
                <a16:creationId xmlns:a16="http://schemas.microsoft.com/office/drawing/2014/main" id="{842C4FB5-148E-EA05-A943-B31B8A231717}"/>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#2 on GitHub. </a:t>
            </a:r>
          </a:p>
          <a:p>
            <a:r>
              <a:rPr lang="en-US" dirty="0"/>
              <a:t>Have a look at the “</a:t>
            </a:r>
            <a:r>
              <a:rPr lang="en-US" b="1" dirty="0"/>
              <a:t>Step 2 factory method</a:t>
            </a:r>
            <a:r>
              <a:rPr lang="en-US" dirty="0"/>
              <a:t>” notebook </a:t>
            </a:r>
          </a:p>
          <a:p>
            <a:r>
              <a:rPr lang="en-US" dirty="0"/>
              <a:t>Write the </a:t>
            </a:r>
            <a:r>
              <a:rPr lang="en-US" dirty="0" err="1">
                <a:latin typeface="Courier New" panose="02070309020205020404" pitchFamily="49" charset="0"/>
                <a:cs typeface="Courier New" panose="02070309020205020404" pitchFamily="49" charset="0"/>
              </a:rPr>
              <a:t>walker.to_json</a:t>
            </a:r>
            <a:r>
              <a:rPr lang="en-US" dirty="0">
                <a:latin typeface="Courier New" panose="02070309020205020404" pitchFamily="49" charset="0"/>
                <a:cs typeface="Courier New" panose="02070309020205020404" pitchFamily="49" charset="0"/>
              </a:rPr>
              <a:t>() </a:t>
            </a:r>
            <a:r>
              <a:rPr lang="en-US" dirty="0"/>
              <a:t>method and </a:t>
            </a:r>
            <a:r>
              <a:rPr lang="en-US" dirty="0" err="1">
                <a:latin typeface="Courier New" panose="02070309020205020404" pitchFamily="49" charset="0"/>
                <a:cs typeface="Courier New" panose="02070309020205020404" pitchFamily="49" charset="0"/>
              </a:rPr>
              <a:t>walker.from_json</a:t>
            </a:r>
            <a:r>
              <a:rPr lang="en-US" dirty="0">
                <a:latin typeface="Courier New" panose="02070309020205020404" pitchFamily="49" charset="0"/>
                <a:cs typeface="Courier New" panose="02070309020205020404" pitchFamily="49" charset="0"/>
              </a:rPr>
              <a:t>()</a:t>
            </a:r>
            <a:r>
              <a:rPr lang="en-US" dirty="0"/>
              <a:t>factory method</a:t>
            </a:r>
            <a:endParaRPr lang="en-CH" dirty="0"/>
          </a:p>
        </p:txBody>
      </p:sp>
      <p:sp>
        <p:nvSpPr>
          <p:cNvPr id="7" name="Rectangle 6">
            <a:extLst>
              <a:ext uri="{FF2B5EF4-FFF2-40B4-BE49-F238E27FC236}">
                <a16:creationId xmlns:a16="http://schemas.microsoft.com/office/drawing/2014/main" id="{20B23840-7807-923B-DD9B-E33843BF977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ED5C9F6D-784A-D460-6559-67CFCFA29AE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9" name="TextBox 8">
            <a:extLst>
              <a:ext uri="{FF2B5EF4-FFF2-40B4-BE49-F238E27FC236}">
                <a16:creationId xmlns:a16="http://schemas.microsoft.com/office/drawing/2014/main" id="{0B51DAAC-B053-C29A-C3BC-971EC2B7B14F}"/>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3 serialize/</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10" name="Graphic 9">
            <a:extLst>
              <a:ext uri="{FF2B5EF4-FFF2-40B4-BE49-F238E27FC236}">
                <a16:creationId xmlns:a16="http://schemas.microsoft.com/office/drawing/2014/main" id="{4E85B12C-CE44-C5A3-2279-D1226D30F5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39568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612479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 independently!</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027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August 2022, v. 1.0,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29BD1CC-0F1D-0181-D52C-9552B1FB72FA}"/>
              </a:ext>
            </a:extLst>
          </p:cNvPr>
          <p:cNvSpPr txBox="1"/>
          <p:nvPr/>
        </p:nvSpPr>
        <p:spPr>
          <a:xfrm>
            <a:off x="440862" y="3429000"/>
            <a:ext cx="7579732" cy="2246769"/>
          </a:xfrm>
          <a:prstGeom prst="rect">
            <a:avLst/>
          </a:prstGeom>
          <a:noFill/>
        </p:spPr>
        <p:txBody>
          <a:bodyPr wrap="square">
            <a:spAutoFit/>
          </a:bodyPr>
          <a:lstStyle/>
          <a:p>
            <a:pPr marL="285750" indent="-285750">
              <a:buFont typeface="Arial" panose="020B0604020202020204" pitchFamily="34" charset="0"/>
              <a:buChar char="•"/>
            </a:pPr>
            <a:r>
              <a:rPr lang="de-DE" sz="2800" dirty="0"/>
              <a:t>But </a:t>
            </a:r>
            <a:r>
              <a:rPr lang="de-DE" sz="2800" dirty="0" err="1"/>
              <a:t>wait</a:t>
            </a:r>
            <a:r>
              <a:rPr lang="de-DE" sz="2800" dirty="0"/>
              <a:t>, </a:t>
            </a:r>
            <a:r>
              <a:rPr lang="de-DE" sz="2800" dirty="0" err="1"/>
              <a:t>now</a:t>
            </a:r>
            <a:r>
              <a:rPr lang="de-DE" sz="2800" dirty="0"/>
              <a:t> </a:t>
            </a:r>
            <a:r>
              <a:rPr lang="de-DE" sz="2800" dirty="0" err="1"/>
              <a:t>we</a:t>
            </a:r>
            <a:r>
              <a:rPr lang="de-DE" sz="2800" dirty="0"/>
              <a:t> </a:t>
            </a:r>
            <a:r>
              <a:rPr lang="de-DE" sz="2800" dirty="0" err="1"/>
              <a:t>are</a:t>
            </a:r>
            <a:r>
              <a:rPr lang="de-DE" sz="2800" dirty="0"/>
              <a:t> </a:t>
            </a:r>
            <a:r>
              <a:rPr lang="de-DE" sz="2800" dirty="0" err="1"/>
              <a:t>passing</a:t>
            </a:r>
            <a:r>
              <a:rPr lang="de-DE" sz="2800" dirty="0"/>
              <a:t> a </a:t>
            </a:r>
            <a:r>
              <a:rPr lang="de-DE" sz="2800" dirty="0" err="1"/>
              <a:t>function</a:t>
            </a:r>
            <a:r>
              <a:rPr lang="de-DE" sz="2800" dirty="0"/>
              <a:t>, </a:t>
            </a:r>
            <a:r>
              <a:rPr lang="de-DE" sz="2800" dirty="0" err="1"/>
              <a:t>as</a:t>
            </a:r>
            <a:r>
              <a:rPr lang="de-DE" sz="2800" dirty="0"/>
              <a:t> </a:t>
            </a:r>
            <a:r>
              <a:rPr lang="de-DE" sz="2800" dirty="0" err="1"/>
              <a:t>if</a:t>
            </a:r>
            <a:r>
              <a:rPr lang="de-DE" sz="2800" dirty="0"/>
              <a:t> </a:t>
            </a:r>
            <a:r>
              <a:rPr lang="de-DE" sz="2800" dirty="0" err="1"/>
              <a:t>it</a:t>
            </a:r>
            <a:r>
              <a:rPr lang="de-DE" sz="2800" dirty="0"/>
              <a:t> </a:t>
            </a:r>
            <a:r>
              <a:rPr lang="de-DE" sz="2800" dirty="0" err="1"/>
              <a:t>were</a:t>
            </a:r>
            <a:r>
              <a:rPr lang="de-DE" sz="2800" dirty="0"/>
              <a:t> a variable! </a:t>
            </a:r>
          </a:p>
          <a:p>
            <a:pPr marL="285750" indent="-285750">
              <a:buFont typeface="Arial" panose="020B0604020202020204" pitchFamily="34" charset="0"/>
              <a:buChar char="•"/>
            </a:pPr>
            <a:r>
              <a:rPr lang="de-DE" sz="2800" dirty="0" err="1"/>
              <a:t>Functions</a:t>
            </a:r>
            <a:r>
              <a:rPr lang="de-DE" sz="2800" dirty="0"/>
              <a:t>, Classes, Class </a:t>
            </a:r>
            <a:r>
              <a:rPr lang="de-DE" sz="2800" dirty="0" err="1"/>
              <a:t>Instances</a:t>
            </a:r>
            <a:r>
              <a:rPr lang="de-DE" sz="2800" dirty="0"/>
              <a:t>, Variables etc. </a:t>
            </a:r>
            <a:r>
              <a:rPr lang="de-DE" sz="2800" dirty="0" err="1"/>
              <a:t>are</a:t>
            </a:r>
            <a:r>
              <a:rPr lang="de-DE" sz="2800" dirty="0"/>
              <a:t> all </a:t>
            </a:r>
            <a:r>
              <a:rPr lang="de-DE" sz="2800" dirty="0" err="1"/>
              <a:t>treated</a:t>
            </a:r>
            <a:r>
              <a:rPr lang="de-DE" sz="2800" dirty="0"/>
              <a:t> </a:t>
            </a:r>
            <a:r>
              <a:rPr lang="de-DE" sz="2800" dirty="0" err="1"/>
              <a:t>the</a:t>
            </a:r>
            <a:r>
              <a:rPr lang="de-DE" sz="2800" dirty="0"/>
              <a:t> same </a:t>
            </a:r>
            <a:r>
              <a:rPr lang="de-DE" sz="2800" dirty="0" err="1"/>
              <a:t>way</a:t>
            </a:r>
            <a:r>
              <a:rPr lang="de-DE" sz="2800" dirty="0"/>
              <a:t>, </a:t>
            </a:r>
            <a:r>
              <a:rPr lang="de-DE" sz="2800" dirty="0" err="1"/>
              <a:t>until</a:t>
            </a:r>
            <a:r>
              <a:rPr lang="de-DE" sz="2800" dirty="0"/>
              <a:t> </a:t>
            </a:r>
            <a:r>
              <a:rPr lang="de-DE" sz="2800" dirty="0" err="1"/>
              <a:t>used</a:t>
            </a:r>
            <a:r>
              <a:rPr lang="de-DE" sz="2800" dirty="0"/>
              <a:t> in </a:t>
            </a:r>
            <a:r>
              <a:rPr lang="de-DE" sz="2800" dirty="0" err="1"/>
              <a:t>some</a:t>
            </a:r>
            <a:r>
              <a:rPr lang="de-DE" sz="2800" dirty="0"/>
              <a:t> </a:t>
            </a:r>
            <a:r>
              <a:rPr lang="de-DE" sz="2800" dirty="0" err="1"/>
              <a:t>way</a:t>
            </a:r>
            <a:r>
              <a:rPr lang="de-DE" sz="2800" dirty="0"/>
              <a:t> (</a:t>
            </a:r>
            <a:r>
              <a:rPr lang="de-DE" sz="2800" b="1" dirty="0"/>
              <a:t>duck </a:t>
            </a:r>
            <a:r>
              <a:rPr lang="de-DE" sz="2800" b="1" dirty="0" err="1"/>
              <a:t>typing</a:t>
            </a:r>
            <a:r>
              <a:rPr lang="de-DE" sz="2800" b="1" dirty="0"/>
              <a:t>)</a:t>
            </a:r>
            <a:endParaRPr lang="de-DE" sz="2800" dirty="0"/>
          </a:p>
        </p:txBody>
      </p:sp>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2"/>
          <a:srcRect r="3088" b="43804"/>
          <a:stretch/>
        </p:blipFill>
        <p:spPr>
          <a:xfrm>
            <a:off x="6894969" y="1389654"/>
            <a:ext cx="4897638" cy="204069"/>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rotWithShape="1">
          <a:blip r:embed="rId3"/>
          <a:srcRect b="86200"/>
          <a:stretch/>
        </p:blipFill>
        <p:spPr>
          <a:xfrm>
            <a:off x="6894969" y="1676759"/>
            <a:ext cx="4897638" cy="152070"/>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rotWithShape="1">
          <a:blip r:embed="rId4"/>
          <a:srcRect b="93065"/>
          <a:stretch/>
        </p:blipFill>
        <p:spPr>
          <a:xfrm>
            <a:off x="6894969" y="1924399"/>
            <a:ext cx="4917516" cy="139572"/>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rotWithShape="1">
          <a:blip r:embed="rId5"/>
          <a:srcRect t="48041"/>
          <a:stretch/>
        </p:blipFill>
        <p:spPr>
          <a:xfrm>
            <a:off x="442543" y="1364705"/>
            <a:ext cx="6052942" cy="1550125"/>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a:stCxn id="6" idx="1"/>
          </p:cNvCxnSpPr>
          <p:nvPr/>
        </p:nvCxnSpPr>
        <p:spPr>
          <a:xfrm flipH="1">
            <a:off x="6280889" y="1491689"/>
            <a:ext cx="614080" cy="102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a:stCxn id="7" idx="1"/>
          </p:cNvCxnSpPr>
          <p:nvPr/>
        </p:nvCxnSpPr>
        <p:spPr>
          <a:xfrm flipH="1" flipV="1">
            <a:off x="6280889" y="1676759"/>
            <a:ext cx="614080" cy="76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a:stCxn id="9" idx="1"/>
          </p:cNvCxnSpPr>
          <p:nvPr/>
        </p:nvCxnSpPr>
        <p:spPr>
          <a:xfrm flipH="1" flipV="1">
            <a:off x="6209211" y="1714776"/>
            <a:ext cx="685758" cy="279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wall, indoor&#10;&#10;Description automatically generated">
            <a:extLst>
              <a:ext uri="{FF2B5EF4-FFF2-40B4-BE49-F238E27FC236}">
                <a16:creationId xmlns:a16="http://schemas.microsoft.com/office/drawing/2014/main" id="{82BA9B2E-49FD-12FE-4A39-2FEE8EEB6797}"/>
              </a:ext>
            </a:extLst>
          </p:cNvPr>
          <p:cNvPicPr>
            <a:picLocks noChangeAspect="1"/>
          </p:cNvPicPr>
          <p:nvPr/>
        </p:nvPicPr>
        <p:blipFill>
          <a:blip r:embed="rId6"/>
          <a:stretch>
            <a:fillRect/>
          </a:stretch>
        </p:blipFill>
        <p:spPr>
          <a:xfrm>
            <a:off x="8351520" y="2618980"/>
            <a:ext cx="3620588" cy="3620588"/>
          </a:xfrm>
          <a:prstGeom prst="rect">
            <a:avLst/>
          </a:prstGeom>
        </p:spPr>
      </p:pic>
    </p:spTree>
    <p:extLst>
      <p:ext uri="{BB962C8B-B14F-4D97-AF65-F5344CB8AC3E}">
        <p14:creationId xmlns:p14="http://schemas.microsoft.com/office/powerpoint/2010/main" val="1401260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de-DE" dirty="0"/>
              <a:t>Breaking out</a:t>
            </a:r>
            <a:r>
              <a:rPr lang="en-CH"/>
              <a:t> </a:t>
            </a:r>
            <a:r>
              <a:rPr lang="en-CH" dirty="0"/>
              <a:t>live coding</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72262EA8-4C60-4B47-8DC5-9CC9F5346D11}"/>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1CB44EEB-716B-3EE2-70E1-75048E016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B1B464CE-B75E-3D88-16AC-FA2EFA3F0C1D}"/>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5A5338BD-D13F-E7CD-519C-07FED6B3083D}"/>
              </a:ext>
            </a:extLst>
          </p:cNvPr>
          <p:cNvSpPr txBox="1"/>
          <p:nvPr/>
        </p:nvSpPr>
        <p:spPr>
          <a:xfrm>
            <a:off x="7957753" y="542883"/>
            <a:ext cx="4234247" cy="276999"/>
          </a:xfrm>
          <a:prstGeom prst="rect">
            <a:avLst/>
          </a:prstGeom>
          <a:noFill/>
        </p:spPr>
        <p:txBody>
          <a:bodyPr wrap="square">
            <a:spAutoFit/>
          </a:bodyPr>
          <a:lstStyle/>
          <a:p>
            <a:pPr algn="ctr"/>
            <a:r>
              <a:rPr lang="en-GB" sz="1200" dirty="0">
                <a:latin typeface="Courier New" panose="02070309020205020404" pitchFamily="49" charset="0"/>
                <a:cs typeface="Courier New" panose="02070309020205020404" pitchFamily="49" charset="0"/>
              </a:rPr>
              <a:t>walker/Step 4 break out the context map…/</a:t>
            </a:r>
            <a:endParaRPr lang="en-DE" sz="12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31059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5AD72A7-5927-33D7-A8DC-B1B6CAF02AC8}"/>
              </a:ext>
            </a:extLst>
          </p:cNvPr>
          <p:cNvSpPr txBox="1"/>
          <p:nvPr/>
        </p:nvSpPr>
        <p:spPr>
          <a:xfrm>
            <a:off x="455169" y="4115981"/>
            <a:ext cx="10996602" cy="2585323"/>
          </a:xfrm>
          <a:prstGeom prst="rect">
            <a:avLst/>
          </a:prstGeom>
          <a:solidFill>
            <a:schemeClr val="bg1"/>
          </a:solidFill>
        </p:spPr>
        <p:txBody>
          <a:bodyPr wrap="square" rtlCol="0">
            <a:spAutoFit/>
          </a:bodyPr>
          <a:lstStyle/>
          <a:p>
            <a:r>
              <a:rPr lang="en-CH" dirty="0"/>
              <a:t>Open discussion notes:</a:t>
            </a:r>
          </a:p>
          <a:p>
            <a:pPr marL="285750" indent="-285750">
              <a:buFontTx/>
              <a:buChar char="-"/>
            </a:pPr>
            <a:r>
              <a:rPr lang="en-US" dirty="0"/>
              <a:t>By breaking out the parts that can vary (initializers), the model code is much simplified. All you need to do is define the interface for the initialization method</a:t>
            </a:r>
          </a:p>
          <a:p>
            <a:pPr marL="285750" indent="-285750">
              <a:buFontTx/>
              <a:buChar char="-"/>
            </a:pPr>
            <a:r>
              <a:rPr lang="en-US" dirty="0"/>
              <a:t>You can add a new initialization method without touching the model! Changes to the initializers also do not affect the Walker. The code became much more flexible</a:t>
            </a:r>
          </a:p>
          <a:p>
            <a:pPr marL="285750" indent="-285750">
              <a:buFontTx/>
              <a:buChar char="-"/>
            </a:pPr>
            <a:r>
              <a:rPr lang="en-US" dirty="0"/>
              <a:t>We can test the initializer methods much more easily; the model as well, as we can now define a new </a:t>
            </a:r>
            <a:r>
              <a:rPr lang="en-US" dirty="0" err="1"/>
              <a:t>TestInitializer</a:t>
            </a:r>
            <a:r>
              <a:rPr lang="en-US" dirty="0"/>
              <a:t> that sets the ”x” to a convenient initial value</a:t>
            </a:r>
          </a:p>
          <a:p>
            <a:pPr marL="285750" indent="-285750">
              <a:buFontTx/>
              <a:buChar char="-"/>
            </a:pPr>
            <a:r>
              <a:rPr lang="en-US" dirty="0"/>
              <a:t>This pattern is called “dependency injection”</a:t>
            </a:r>
          </a:p>
          <a:p>
            <a:pPr marL="285750" indent="-285750">
              <a:buFontTx/>
              <a:buChar char="-"/>
            </a:pPr>
            <a:r>
              <a:rPr lang="en-US" dirty="0"/>
              <a:t>what to do if one initializer had a parameter?</a:t>
            </a:r>
            <a:endParaRPr lang="en-CH" dirty="0"/>
          </a:p>
        </p:txBody>
      </p:sp>
      <p:sp>
        <p:nvSpPr>
          <p:cNvPr id="24" name="TextBox 23">
            <a:extLst>
              <a:ext uri="{FF2B5EF4-FFF2-40B4-BE49-F238E27FC236}">
                <a16:creationId xmlns:a16="http://schemas.microsoft.com/office/drawing/2014/main" id="{DD6CB9BD-B4E3-3DB2-8449-5B814F8321DD}"/>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623656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br>
              <a:rPr lang="de-DE" b="1" dirty="0"/>
            </a:br>
            <a:r>
              <a:rPr lang="en-CH" sz="3600"/>
              <a:t>breaking </a:t>
            </a:r>
            <a:r>
              <a:rPr lang="en-CH" sz="3600" dirty="0"/>
              <a:t>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8EC78F41-CFFE-1156-E524-0681BD206A08}"/>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#3 on GitHub. </a:t>
            </a:r>
          </a:p>
          <a:p>
            <a:r>
              <a:rPr lang="en-US" dirty="0"/>
              <a:t>Have a look at the “</a:t>
            </a:r>
            <a:r>
              <a:rPr lang="en-US" b="1" dirty="0"/>
              <a:t>Step 5 break out next step probability</a:t>
            </a:r>
            <a:r>
              <a:rPr lang="en-US" dirty="0"/>
              <a:t>” notebook </a:t>
            </a:r>
          </a:p>
          <a:p>
            <a:r>
              <a:rPr lang="en-US" dirty="0"/>
              <a:t>In it you will find some different ways of computing the next step probability. Break out the </a:t>
            </a:r>
            <a:r>
              <a:rPr lang="en-US" dirty="0" err="1"/>
              <a:t>next_step_probability</a:t>
            </a:r>
            <a:r>
              <a:rPr lang="en-US" dirty="0"/>
              <a:t> function to initialize the walker with different variations.</a:t>
            </a:r>
            <a:endParaRPr lang="en-CH" dirty="0"/>
          </a:p>
        </p:txBody>
      </p:sp>
      <p:sp>
        <p:nvSpPr>
          <p:cNvPr id="4" name="Rectangle 3">
            <a:extLst>
              <a:ext uri="{FF2B5EF4-FFF2-40B4-BE49-F238E27FC236}">
                <a16:creationId xmlns:a16="http://schemas.microsoft.com/office/drawing/2014/main" id="{D0C1F5BF-71DD-5B30-97BC-FDBA612701D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92D87DD6-69ED-9391-336A-DDC4D6F91F76}"/>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242C1142-AA88-8AE6-A23A-012DE7EF4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513838C5-E75B-38A7-8D6D-E5B905D58E1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5 break out next step…/</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4532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724728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9EC4-4AD4-12EE-BEFB-77B37C1DE107}"/>
              </a:ext>
            </a:extLst>
          </p:cNvPr>
          <p:cNvSpPr>
            <a:spLocks noGrp="1"/>
          </p:cNvSpPr>
          <p:nvPr>
            <p:ph type="title"/>
          </p:nvPr>
        </p:nvSpPr>
        <p:spPr/>
        <p:txBody>
          <a:bodyPr/>
          <a:lstStyle/>
          <a:p>
            <a:r>
              <a:rPr lang="en-DE" dirty="0"/>
              <a:t>Discussion Points</a:t>
            </a:r>
          </a:p>
        </p:txBody>
      </p:sp>
      <p:sp>
        <p:nvSpPr>
          <p:cNvPr id="3" name="Content Placeholder 2">
            <a:extLst>
              <a:ext uri="{FF2B5EF4-FFF2-40B4-BE49-F238E27FC236}">
                <a16:creationId xmlns:a16="http://schemas.microsoft.com/office/drawing/2014/main" id="{2FEE624B-4AFC-544A-AD2F-7A15B4F1A5C6}"/>
              </a:ext>
            </a:extLst>
          </p:cNvPr>
          <p:cNvSpPr>
            <a:spLocks noGrp="1"/>
          </p:cNvSpPr>
          <p:nvPr>
            <p:ph idx="1"/>
          </p:nvPr>
        </p:nvSpPr>
        <p:spPr/>
        <p:txBody>
          <a:bodyPr/>
          <a:lstStyle/>
          <a:p>
            <a:r>
              <a:rPr lang="en-DE" dirty="0"/>
              <a:t>Has it ever happened to you that you had a figure and no idea which version of the code produced it?</a:t>
            </a:r>
          </a:p>
          <a:p>
            <a:r>
              <a:rPr lang="en-DE" dirty="0"/>
              <a:t>How do you typically manage your research code?</a:t>
            </a:r>
          </a:p>
          <a:p>
            <a:r>
              <a:rPr lang="en-DE" dirty="0"/>
              <a:t>Is there one folder with everything? How is it structured? Does each run of the code overwrite the previous files? Do you have dates in the filenames?</a:t>
            </a:r>
          </a:p>
          <a:p>
            <a:r>
              <a:rPr lang="en-DE" dirty="0"/>
              <a:t>Which metadata do you save?</a:t>
            </a:r>
          </a:p>
          <a:p>
            <a:r>
              <a:rPr lang="en-DE" dirty="0"/>
              <a:t>Where does the data live?</a:t>
            </a:r>
          </a:p>
          <a:p>
            <a:r>
              <a:rPr lang="en-DE" dirty="0"/>
              <a:t>Reproducibility: what about randomness (sampling?)</a:t>
            </a:r>
          </a:p>
        </p:txBody>
      </p:sp>
      <p:sp>
        <p:nvSpPr>
          <p:cNvPr id="4" name="Footer Placeholder 3">
            <a:extLst>
              <a:ext uri="{FF2B5EF4-FFF2-40B4-BE49-F238E27FC236}">
                <a16:creationId xmlns:a16="http://schemas.microsoft.com/office/drawing/2014/main" id="{FB57FAA2-D0C4-F77A-B88D-5A439E67DDF1}"/>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4DB52E7E-E3A6-828C-A6E6-6A97989DF8AE}"/>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743726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2022, v. 1.0,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Discussion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605516"/>
            <a:ext cx="7154093" cy="4571447"/>
          </a:xfrm>
        </p:spPr>
        <p:txBody>
          <a:bodyPr>
            <a:normAutofit lnSpcReduction="10000"/>
          </a:bodyPr>
          <a:lstStyle/>
          <a:p>
            <a:pPr>
              <a:buFontTx/>
              <a:buChar char="-"/>
            </a:pPr>
            <a:r>
              <a:rPr lang="de-DE" dirty="0" err="1"/>
              <a:t>Which</a:t>
            </a:r>
            <a:r>
              <a:rPr lang="de-DE" dirty="0"/>
              <a:t> </a:t>
            </a:r>
            <a:r>
              <a:rPr lang="de-DE" dirty="0" err="1"/>
              <a:t>of</a:t>
            </a:r>
            <a:r>
              <a:rPr lang="de-DE" dirty="0"/>
              <a:t> </a:t>
            </a:r>
            <a:r>
              <a:rPr lang="de-DE" dirty="0" err="1"/>
              <a:t>these</a:t>
            </a:r>
            <a:r>
              <a:rPr lang="de-DE" dirty="0"/>
              <a:t> </a:t>
            </a:r>
            <a:r>
              <a:rPr lang="de-DE" dirty="0" err="1"/>
              <a:t>things</a:t>
            </a:r>
            <a:r>
              <a:rPr lang="de-DE" dirty="0"/>
              <a:t> </a:t>
            </a:r>
            <a:r>
              <a:rPr lang="de-DE" dirty="0" err="1"/>
              <a:t>should</a:t>
            </a:r>
            <a:r>
              <a:rPr lang="de-DE" dirty="0"/>
              <a:t> </a:t>
            </a:r>
            <a:r>
              <a:rPr lang="de-DE" dirty="0" err="1"/>
              <a:t>be</a:t>
            </a:r>
            <a:r>
              <a:rPr lang="de-DE" dirty="0"/>
              <a:t> in </a:t>
            </a:r>
            <a:r>
              <a:rPr lang="de-DE" dirty="0" err="1"/>
              <a:t>git</a:t>
            </a:r>
            <a:r>
              <a:rPr lang="de-DE" dirty="0"/>
              <a:t>? </a:t>
            </a:r>
            <a:r>
              <a:rPr lang="de-DE" dirty="0" err="1"/>
              <a:t>Which</a:t>
            </a:r>
            <a:r>
              <a:rPr lang="de-DE" dirty="0"/>
              <a:t> </a:t>
            </a:r>
            <a:r>
              <a:rPr lang="de-DE" dirty="0" err="1"/>
              <a:t>should</a:t>
            </a:r>
            <a:r>
              <a:rPr lang="de-DE" dirty="0"/>
              <a:t> not?</a:t>
            </a:r>
          </a:p>
          <a:p>
            <a:pPr>
              <a:buFontTx/>
              <a:buChar char="-"/>
            </a:pPr>
            <a:r>
              <a:rPr lang="de-DE" dirty="0" err="1"/>
              <a:t>Should</a:t>
            </a:r>
            <a:r>
              <a:rPr lang="de-DE" dirty="0"/>
              <a:t> „</a:t>
            </a:r>
            <a:r>
              <a:rPr lang="de-DE" dirty="0" err="1"/>
              <a:t>research_folder</a:t>
            </a:r>
            <a:r>
              <a:rPr lang="de-DE" dirty="0"/>
              <a:t>“ </a:t>
            </a:r>
            <a:r>
              <a:rPr lang="de-DE" dirty="0" err="1"/>
              <a:t>be</a:t>
            </a:r>
            <a:r>
              <a:rPr lang="de-DE" dirty="0"/>
              <a:t> </a:t>
            </a:r>
            <a:r>
              <a:rPr lang="de-DE" dirty="0" err="1"/>
              <a:t>git</a:t>
            </a:r>
            <a:r>
              <a:rPr lang="de-DE" dirty="0"/>
              <a:t> </a:t>
            </a:r>
            <a:r>
              <a:rPr lang="de-DE" dirty="0" err="1"/>
              <a:t>versioned</a:t>
            </a:r>
            <a:r>
              <a:rPr lang="de-DE" dirty="0"/>
              <a:t>? </a:t>
            </a:r>
            <a:r>
              <a:rPr lang="de-DE" dirty="0" err="1"/>
              <a:t>Or</a:t>
            </a:r>
            <a:r>
              <a:rPr lang="de-DE" dirty="0"/>
              <a:t> separate </a:t>
            </a:r>
            <a:r>
              <a:rPr lang="de-DE" dirty="0" err="1"/>
              <a:t>git</a:t>
            </a:r>
            <a:r>
              <a:rPr lang="de-DE" dirty="0"/>
              <a:t> </a:t>
            </a:r>
            <a:r>
              <a:rPr lang="de-DE" dirty="0" err="1"/>
              <a:t>repos</a:t>
            </a:r>
            <a:r>
              <a:rPr lang="de-DE" dirty="0"/>
              <a:t> </a:t>
            </a:r>
            <a:r>
              <a:rPr lang="de-DE" dirty="0" err="1"/>
              <a:t>for</a:t>
            </a:r>
            <a:r>
              <a:rPr lang="de-DE" dirty="0"/>
              <a:t> </a:t>
            </a:r>
            <a:r>
              <a:rPr lang="de-DE" dirty="0" err="1"/>
              <a:t>each</a:t>
            </a:r>
            <a:r>
              <a:rPr lang="de-DE" dirty="0"/>
              <a:t> </a:t>
            </a:r>
            <a:r>
              <a:rPr lang="de-DE" dirty="0" err="1"/>
              <a:t>subfolder</a:t>
            </a:r>
            <a:r>
              <a:rPr lang="de-DE" dirty="0"/>
              <a:t>?</a:t>
            </a:r>
          </a:p>
          <a:p>
            <a:pPr>
              <a:buFontTx/>
              <a:buChar char="-"/>
            </a:pPr>
            <a:r>
              <a:rPr lang="de-DE" dirty="0" err="1"/>
              <a:t>Which</a:t>
            </a:r>
            <a:r>
              <a:rPr lang="de-DE" dirty="0"/>
              <a:t> </a:t>
            </a:r>
            <a:r>
              <a:rPr lang="de-DE" dirty="0" err="1"/>
              <a:t>kind</a:t>
            </a:r>
            <a:r>
              <a:rPr lang="de-DE" dirty="0"/>
              <a:t> </a:t>
            </a:r>
            <a:r>
              <a:rPr lang="de-DE" dirty="0" err="1"/>
              <a:t>of</a:t>
            </a:r>
            <a:r>
              <a:rPr lang="de-DE" dirty="0"/>
              <a:t> </a:t>
            </a:r>
            <a:r>
              <a:rPr lang="de-DE" dirty="0" err="1"/>
              <a:t>thing</a:t>
            </a:r>
            <a:r>
              <a:rPr lang="de-DE" dirty="0"/>
              <a:t> </a:t>
            </a:r>
            <a:r>
              <a:rPr lang="de-DE" dirty="0" err="1"/>
              <a:t>is</a:t>
            </a:r>
            <a:r>
              <a:rPr lang="de-DE" dirty="0"/>
              <a:t> happy in a </a:t>
            </a:r>
            <a:r>
              <a:rPr lang="de-DE" dirty="0" err="1"/>
              <a:t>notebook</a:t>
            </a:r>
            <a:r>
              <a:rPr lang="de-DE" dirty="0"/>
              <a:t>? </a:t>
            </a:r>
            <a:r>
              <a:rPr lang="de-DE" dirty="0" err="1"/>
              <a:t>What</a:t>
            </a:r>
            <a:r>
              <a:rPr lang="de-DE" dirty="0"/>
              <a:t> </a:t>
            </a:r>
            <a:r>
              <a:rPr lang="de-DE" dirty="0" err="1"/>
              <a:t>should</a:t>
            </a:r>
            <a:r>
              <a:rPr lang="de-DE" dirty="0"/>
              <a:t> </a:t>
            </a:r>
            <a:r>
              <a:rPr lang="de-DE" dirty="0" err="1"/>
              <a:t>be</a:t>
            </a:r>
            <a:r>
              <a:rPr lang="de-DE" dirty="0"/>
              <a:t> a .</a:t>
            </a:r>
            <a:r>
              <a:rPr lang="de-DE" dirty="0" err="1"/>
              <a:t>py</a:t>
            </a:r>
            <a:r>
              <a:rPr lang="de-DE" dirty="0"/>
              <a:t> </a:t>
            </a:r>
            <a:r>
              <a:rPr lang="de-DE" dirty="0" err="1"/>
              <a:t>script</a:t>
            </a:r>
            <a:r>
              <a:rPr lang="de-DE" dirty="0"/>
              <a:t>? A </a:t>
            </a:r>
            <a:r>
              <a:rPr lang="de-DE" dirty="0" err="1"/>
              <a:t>package</a:t>
            </a:r>
            <a:r>
              <a:rPr lang="de-DE" dirty="0"/>
              <a:t>?</a:t>
            </a:r>
          </a:p>
          <a:p>
            <a:pPr>
              <a:buFontTx/>
              <a:buChar char="-"/>
            </a:pPr>
            <a:r>
              <a:rPr lang="de-DE" dirty="0" err="1"/>
              <a:t>How</a:t>
            </a:r>
            <a:r>
              <a:rPr lang="de-DE" dirty="0"/>
              <a:t> do </a:t>
            </a:r>
            <a:r>
              <a:rPr lang="de-DE" dirty="0" err="1"/>
              <a:t>we</a:t>
            </a:r>
            <a:r>
              <a:rPr lang="de-DE" dirty="0"/>
              <a:t> </a:t>
            </a:r>
            <a:r>
              <a:rPr lang="de-DE" dirty="0" err="1"/>
              <a:t>keep</a:t>
            </a:r>
            <a:r>
              <a:rPr lang="de-DE" dirty="0"/>
              <a:t> track </a:t>
            </a:r>
            <a:r>
              <a:rPr lang="de-DE" dirty="0" err="1"/>
              <a:t>of</a:t>
            </a:r>
            <a:r>
              <a:rPr lang="de-DE" dirty="0"/>
              <a:t> </a:t>
            </a:r>
            <a:r>
              <a:rPr lang="de-DE" dirty="0" err="1"/>
              <a:t>versions</a:t>
            </a:r>
            <a:r>
              <a:rPr lang="de-DE" dirty="0"/>
              <a:t>? </a:t>
            </a:r>
            <a:r>
              <a:rPr lang="de-DE" dirty="0" err="1"/>
              <a:t>How</a:t>
            </a:r>
            <a:r>
              <a:rPr lang="de-DE" dirty="0"/>
              <a:t> do </a:t>
            </a:r>
            <a:r>
              <a:rPr lang="de-DE" dirty="0" err="1"/>
              <a:t>we</a:t>
            </a:r>
            <a:r>
              <a:rPr lang="de-DE" dirty="0"/>
              <a:t> </a:t>
            </a:r>
            <a:r>
              <a:rPr lang="de-DE" dirty="0" err="1"/>
              <a:t>write</a:t>
            </a:r>
            <a:r>
              <a:rPr lang="de-DE" dirty="0"/>
              <a:t> </a:t>
            </a:r>
            <a:r>
              <a:rPr lang="de-DE" dirty="0" err="1"/>
              <a:t>the</a:t>
            </a:r>
            <a:r>
              <a:rPr lang="de-DE" dirty="0"/>
              <a:t> „</a:t>
            </a:r>
            <a:r>
              <a:rPr lang="de-DE" dirty="0" err="1"/>
              <a:t>meta</a:t>
            </a:r>
            <a:r>
              <a:rPr lang="de-DE" dirty="0"/>
              <a:t>“ </a:t>
            </a:r>
            <a:r>
              <a:rPr lang="de-DE" dirty="0" err="1"/>
              <a:t>file</a:t>
            </a:r>
            <a:r>
              <a:rPr lang="de-DE" dirty="0"/>
              <a:t>?</a:t>
            </a:r>
          </a:p>
          <a:p>
            <a:pPr lvl="1">
              <a:buFontTx/>
              <a:buChar char="-"/>
            </a:pPr>
            <a:r>
              <a:rPr lang="de-DE" dirty="0"/>
              <a:t>Python </a:t>
            </a:r>
            <a:r>
              <a:rPr lang="de-DE" dirty="0" err="1"/>
              <a:t>git</a:t>
            </a:r>
            <a:r>
              <a:rPr lang="de-DE" dirty="0"/>
              <a:t> </a:t>
            </a:r>
            <a:r>
              <a:rPr lang="de-DE" dirty="0" err="1"/>
              <a:t>package</a:t>
            </a:r>
            <a:r>
              <a:rPr lang="de-DE" dirty="0"/>
              <a:t> </a:t>
            </a:r>
            <a:r>
              <a:rPr lang="de-DE" dirty="0" err="1"/>
              <a:t>can</a:t>
            </a:r>
            <a:r>
              <a:rPr lang="de-DE" dirty="0"/>
              <a:t> </a:t>
            </a:r>
            <a:r>
              <a:rPr lang="de-DE" dirty="0" err="1"/>
              <a:t>read</a:t>
            </a:r>
            <a:r>
              <a:rPr lang="de-DE" dirty="0"/>
              <a:t> </a:t>
            </a:r>
            <a:r>
              <a:rPr lang="de-DE" dirty="0" err="1"/>
              <a:t>the</a:t>
            </a:r>
            <a:r>
              <a:rPr lang="de-DE" dirty="0"/>
              <a:t> </a:t>
            </a:r>
            <a:r>
              <a:rPr lang="de-DE" dirty="0" err="1"/>
              <a:t>hash</a:t>
            </a:r>
            <a:endParaRPr lang="de-DE" dirty="0"/>
          </a:p>
          <a:p>
            <a:pPr lvl="1">
              <a:buFontTx/>
              <a:buChar char="-"/>
            </a:pPr>
            <a:r>
              <a:rPr lang="de-DE" dirty="0" err="1"/>
              <a:t>Dated</a:t>
            </a:r>
            <a:r>
              <a:rPr lang="de-DE" dirty="0"/>
              <a:t> </a:t>
            </a:r>
            <a:r>
              <a:rPr lang="de-DE" dirty="0" err="1"/>
              <a:t>folders</a:t>
            </a:r>
            <a:endParaRPr lang="de-DE" dirty="0"/>
          </a:p>
          <a:p>
            <a:pPr lvl="1">
              <a:buFontTx/>
              <a:buChar char="-"/>
            </a:pPr>
            <a:r>
              <a:rPr lang="de-DE" dirty="0"/>
              <a:t>Pip </a:t>
            </a:r>
            <a:r>
              <a:rPr lang="de-DE" dirty="0" err="1"/>
              <a:t>freeze</a:t>
            </a:r>
            <a:endParaRPr lang="de-DE" dirty="0"/>
          </a:p>
          <a:p>
            <a:pPr>
              <a:buFontTx/>
              <a:buChar char="-"/>
            </a:pP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8CE6F850-995D-A43F-D45E-134D00ED834A}"/>
              </a:ext>
            </a:extLst>
          </p:cNvPr>
          <p:cNvSpPr txBox="1"/>
          <p:nvPr/>
        </p:nvSpPr>
        <p:spPr>
          <a:xfrm>
            <a:off x="5194598" y="6140875"/>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776806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normAutofit fontScale="90000"/>
          </a:bodyPr>
          <a:lstStyle/>
          <a:p>
            <a:r>
              <a:rPr lang="de-DE" dirty="0"/>
              <a:t>Summary: Breaking </a:t>
            </a:r>
            <a:r>
              <a:rPr lang="de-DE" dirty="0" err="1"/>
              <a:t>things</a:t>
            </a:r>
            <a:r>
              <a:rPr lang="de-DE" dirty="0"/>
              <a:t> out at </a:t>
            </a:r>
            <a:r>
              <a:rPr lang="de-DE" dirty="0" err="1"/>
              <a:t>the</a:t>
            </a:r>
            <a:r>
              <a:rPr lang="de-DE" dirty="0"/>
              <a:t> </a:t>
            </a:r>
            <a:r>
              <a:rPr lang="de-DE" dirty="0" err="1"/>
              <a:t>level</a:t>
            </a:r>
            <a:r>
              <a:rPr lang="de-DE" dirty="0"/>
              <a:t> </a:t>
            </a:r>
            <a:r>
              <a:rPr lang="de-DE" dirty="0" err="1"/>
              <a:t>of</a:t>
            </a:r>
            <a:r>
              <a:rPr lang="de-DE" dirty="0"/>
              <a:t> </a:t>
            </a:r>
            <a:r>
              <a:rPr lang="de-DE" dirty="0" err="1"/>
              <a:t>projects</a:t>
            </a:r>
            <a:endParaRPr lang="en-CH" dirty="0"/>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normAutofit lnSpcReduction="10000"/>
          </a:bodyPr>
          <a:lstStyle/>
          <a:p>
            <a:r>
              <a:rPr lang="en-CH" dirty="0"/>
              <a:t>break out run parameters and code</a:t>
            </a:r>
          </a:p>
          <a:p>
            <a:pPr lvl="1"/>
            <a:r>
              <a:rPr lang="en-CH" dirty="0"/>
              <a:t>what is parameters injection</a:t>
            </a:r>
          </a:p>
          <a:p>
            <a:pPr lvl="1"/>
            <a:r>
              <a:rPr lang="en-CH" dirty="0"/>
              <a:t>manager code: small amount of code reads the run parameters, create the appropriate classes, injects the parameters, and runs</a:t>
            </a:r>
          </a:p>
          <a:p>
            <a:pPr lvl="1"/>
            <a:r>
              <a:rPr lang="en-CH" dirty="0"/>
              <a:t>it’s a coordination job, all the science is done elsewhere</a:t>
            </a:r>
          </a:p>
          <a:p>
            <a:r>
              <a:rPr lang="en-CH"/>
              <a:t>separate calculation and analysis of results</a:t>
            </a:r>
            <a:endParaRPr lang="en-CH" dirty="0"/>
          </a:p>
          <a:p>
            <a:r>
              <a:rPr lang="en-CH" dirty="0"/>
              <a:t>recurrent research project concepts: projects, experiments, runs</a:t>
            </a:r>
          </a:p>
          <a:p>
            <a:r>
              <a:rPr lang="en-CH" dirty="0"/>
              <a:t>break out data and code</a:t>
            </a:r>
          </a:p>
          <a:p>
            <a:pPr lvl="1"/>
            <a:r>
              <a:rPr lang="en-CH" dirty="0"/>
              <a:t>data not in git</a:t>
            </a:r>
          </a:p>
          <a:p>
            <a:pPr lvl="1"/>
            <a:r>
              <a:rPr lang="en-CH" dirty="0"/>
              <a:t>what is lineage, versioning</a:t>
            </a:r>
          </a:p>
          <a:p>
            <a:pPr lvl="1"/>
            <a:r>
              <a:rPr lang="en-CH" dirty="0"/>
              <a:t>Some “input” data is common to the whole project</a:t>
            </a:r>
          </a:p>
          <a:p>
            <a:pPr lvl="1"/>
            <a:endParaRPr lang="en-CH" dirty="0"/>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16236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318438"/>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Submit  PR for Issue #4 on GitHub</a:t>
            </a:r>
          </a:p>
          <a:p>
            <a:pPr marL="514350" indent="-514350">
              <a:buFont typeface="+mj-lt"/>
              <a:buAutoNum type="arabicPeriod"/>
            </a:pPr>
            <a:r>
              <a:rPr lang="en-US" dirty="0"/>
              <a:t>Look at the </a:t>
            </a:r>
            <a:r>
              <a:rPr lang="en-US" dirty="0" err="1"/>
              <a:t>inputs.json</a:t>
            </a:r>
            <a:r>
              <a:rPr lang="en-US" dirty="0"/>
              <a:t> file</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the trajectory and walker</a:t>
            </a:r>
          </a:p>
          <a:p>
            <a:pPr marL="514350" indent="-514350">
              <a:buFont typeface="+mj-lt"/>
              <a:buAutoNum type="arabicPeriod"/>
            </a:pPr>
            <a:endParaRPr lang="en-CH" dirty="0"/>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6 full workflow/</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2022, v. 1.0,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0" y="1481668"/>
            <a:ext cx="7837967" cy="4695296"/>
          </a:xfrm>
        </p:spPr>
        <p:txBody>
          <a:bodyPr/>
          <a:lstStyle/>
          <a:p>
            <a:pPr marL="0" indent="0">
              <a:buNone/>
            </a:pPr>
            <a:r>
              <a:rPr lang="en-US" dirty="0"/>
              <a:t>Smelly code might work right now, but in time it is going to have one or more of these issues:</a:t>
            </a:r>
          </a:p>
          <a:p>
            <a:r>
              <a:rPr lang="en-US" b="1" dirty="0"/>
              <a:t>Redundant</a:t>
            </a:r>
            <a:r>
              <a:rPr lang="en-US" dirty="0"/>
              <a:t>: an update in one place would need to be duplicated multiple times</a:t>
            </a:r>
          </a:p>
          <a:p>
            <a:r>
              <a:rPr lang="en-US" b="1" dirty="0"/>
              <a:t>Hard to read and test</a:t>
            </a:r>
            <a:r>
              <a:rPr lang="en-US" dirty="0"/>
              <a:t>: the code that performs the interesting computation is mixed with the code </a:t>
            </a:r>
            <a:br>
              <a:rPr lang="en-US" dirty="0"/>
            </a:br>
            <a:r>
              <a:rPr lang="en-US" dirty="0"/>
              <a:t>that does the repetitive boilerplate</a:t>
            </a:r>
          </a:p>
          <a:p>
            <a:r>
              <a:rPr lang="en-US" b="1" dirty="0"/>
              <a:t>Not flexible</a:t>
            </a:r>
            <a:r>
              <a:rPr lang="en-US" dirty="0"/>
              <a:t>: adding new functionality and modifying exiting features require extensive rewrites or hacks</a:t>
            </a:r>
            <a:endParaRPr lang="en-US" b="1" dirty="0"/>
          </a:p>
          <a:p>
            <a:endParaRPr lang="en-US" dirty="0"/>
          </a:p>
          <a:p>
            <a:endParaRPr lang="en-US" dirty="0"/>
          </a:p>
          <a:p>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2022, v. 1.0,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043469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587482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Tree>
    <p:extLst>
      <p:ext uri="{BB962C8B-B14F-4D97-AF65-F5344CB8AC3E}">
        <p14:creationId xmlns:p14="http://schemas.microsoft.com/office/powerpoint/2010/main" val="1327410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dirty="0"/>
              <a:t>August 2022, v. 1.0, CC BY-SA 4.0</a:t>
            </a:r>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01a </a:t>
            </a:r>
            <a:r>
              <a:rPr lang="en-GB" sz="1400" dirty="0" err="1">
                <a:latin typeface="Courier New" panose="02070309020205020404" pitchFamily="49" charset="0"/>
                <a:cs typeface="Courier New" panose="02070309020205020404" pitchFamily="49" charset="0"/>
              </a:rPr>
              <a:t>Classes.ipynb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dirty="0"/>
              <a:t>August 2022, v. 1.0,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66743</TotalTime>
  <Words>3996</Words>
  <Application>Microsoft Macintosh PowerPoint</Application>
  <PresentationFormat>Widescreen</PresentationFormat>
  <Paragraphs>458</Paragraphs>
  <Slides>55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Calibri Light</vt:lpstr>
      <vt:lpstr>Consolas</vt:lpstr>
      <vt:lpstr>Courier New</vt:lpstr>
      <vt:lpstr>Office Theme</vt:lpstr>
      <vt:lpstr>Scientific programming patterns</vt:lpstr>
      <vt:lpstr>What is wrong with y’all?!</vt:lpstr>
      <vt:lpstr>The good news: you can smell it</vt:lpstr>
      <vt:lpstr>The good news: you can smell it</vt:lpstr>
      <vt:lpstr>What is wrong with smelly code?</vt:lpstr>
      <vt:lpstr>Here is how to fix it, class dismissed</vt:lpstr>
      <vt:lpstr>Chapter 1: Introduction to classes Put together things that belong together</vt:lpstr>
      <vt:lpstr>Classes live coding</vt:lpstr>
      <vt:lpstr>Excursion: let’s walk!</vt:lpstr>
      <vt:lpstr>Excursion: let’s walk!</vt:lpstr>
      <vt:lpstr>Excursion: let’s walk!</vt:lpstr>
      <vt:lpstr>Excursion: let’s walk!</vt:lpstr>
      <vt:lpstr>The walker Functions</vt:lpstr>
      <vt:lpstr>Hands-on Turn the walker code into a class </vt:lpstr>
      <vt:lpstr>After exercise, open discussion notes</vt:lpstr>
      <vt:lpstr>Summary: Classes organize your code</vt:lpstr>
      <vt:lpstr>Chapter 2: There are many ways to build an instance Break out things that vary independently</vt:lpstr>
      <vt:lpstr>There are many ways to build an instance</vt:lpstr>
      <vt:lpstr>The smells of the Walker constructor</vt:lpstr>
      <vt:lpstr>The smells of the Walker constructor</vt:lpstr>
      <vt:lpstr>The smells of the Walker constructor</vt:lpstr>
      <vt:lpstr>Factory methods build instances in different ways</vt:lpstr>
      <vt:lpstr>Live Coding factory methods</vt:lpstr>
      <vt:lpstr>Factory methods take us only this far... </vt:lpstr>
      <vt:lpstr>Persistence and serialization: Saving grouped data</vt:lpstr>
      <vt:lpstr>Serialization live coding</vt:lpstr>
      <vt:lpstr>Hands On:  Serialize the Walker</vt:lpstr>
      <vt:lpstr>Recap: Class structure</vt:lpstr>
      <vt:lpstr>Break out the part that varies independently!</vt:lpstr>
      <vt:lpstr>Break out the part that varies!</vt:lpstr>
      <vt:lpstr>Breaking out live coding</vt:lpstr>
      <vt:lpstr>Break out the part that varies!</vt:lpstr>
      <vt:lpstr>Hands On:  breaking out the next step probability</vt:lpstr>
      <vt:lpstr>Separate what varies independently Part 2 The same principle applies everywhere, including at the level of project</vt:lpstr>
      <vt:lpstr>The holy trinity of scientific computing</vt:lpstr>
      <vt:lpstr>The holy trinity of scientific computing</vt:lpstr>
      <vt:lpstr>Discussion Points</vt:lpstr>
      <vt:lpstr>1. Provenance</vt:lpstr>
      <vt:lpstr>2. Reproducibility</vt:lpstr>
      <vt:lpstr>3. Organization</vt:lpstr>
      <vt:lpstr>3. Organization</vt:lpstr>
      <vt:lpstr>3. Organization</vt:lpstr>
      <vt:lpstr>Organization</vt:lpstr>
      <vt:lpstr>Organization</vt:lpstr>
      <vt:lpstr>Organization</vt:lpstr>
      <vt:lpstr>Discussion</vt:lpstr>
      <vt:lpstr>Summary: Breaking things out at the level of projects</vt:lpstr>
      <vt:lpstr>Hands On: Final Exercise</vt:lpstr>
      <vt:lpstr>Thank you!</vt:lpstr>
      <vt:lpstr>PowerPoint Presentation</vt:lpstr>
      <vt:lpstr>Keep things open for extension</vt:lpstr>
      <vt:lpstr>Hooks patterns</vt:lpstr>
      <vt:lpstr>Architecture discussion?</vt:lpstr>
      <vt:lpstr>What is an API?</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Lisa Schwetlick</cp:lastModifiedBy>
  <cp:revision>504</cp:revision>
  <cp:lastPrinted>2019-09-03T16:05:03Z</cp:lastPrinted>
  <dcterms:created xsi:type="dcterms:W3CDTF">2018-07-24T12:49:38Z</dcterms:created>
  <dcterms:modified xsi:type="dcterms:W3CDTF">2022-09-02T10:34:28Z</dcterms:modified>
</cp:coreProperties>
</file>